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73" r:id="rId4"/>
    <p:sldId id="284" r:id="rId5"/>
    <p:sldId id="275" r:id="rId6"/>
    <p:sldId id="285" r:id="rId7"/>
    <p:sldId id="279" r:id="rId8"/>
    <p:sldId id="293" r:id="rId9"/>
    <p:sldId id="282" r:id="rId10"/>
    <p:sldId id="274" r:id="rId11"/>
    <p:sldId id="288" r:id="rId12"/>
    <p:sldId id="276" r:id="rId13"/>
    <p:sldId id="281" r:id="rId14"/>
    <p:sldId id="289" r:id="rId15"/>
    <p:sldId id="280" r:id="rId16"/>
    <p:sldId id="290" r:id="rId17"/>
    <p:sldId id="292" r:id="rId18"/>
    <p:sldId id="287" r:id="rId19"/>
    <p:sldId id="291" r:id="rId20"/>
  </p:sldIdLst>
  <p:sldSz cx="9753600" cy="73152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 Light" panose="00000400000000000000" pitchFamily="2" charset="0"/>
      <p:regular r:id="rId26"/>
      <p:italic r:id="rId27"/>
    </p:embeddedFont>
    <p:embeddedFont>
      <p:font typeface="游ゴシック Medium" panose="020B0500000000000000" pitchFamily="50" charset="-128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A37B"/>
    <a:srgbClr val="FF672D"/>
    <a:srgbClr val="43CFC8"/>
    <a:srgbClr val="F5F878"/>
    <a:srgbClr val="F1F14D"/>
    <a:srgbClr val="FFDBCD"/>
    <a:srgbClr val="0D855D"/>
    <a:srgbClr val="17A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0A96FA-6B8F-42C7-BB1F-A5A8D5705B48}" v="15" dt="2023-04-10T13:53:42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6" d="100"/>
          <a:sy n="86" d="100"/>
        </p:scale>
        <p:origin x="96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光広 小花" userId="c3c466f52adf64d3" providerId="LiveId" clId="{B70A96FA-6B8F-42C7-BB1F-A5A8D5705B48}"/>
    <pc:docChg chg="undo custSel modSld">
      <pc:chgData name="光広 小花" userId="c3c466f52adf64d3" providerId="LiveId" clId="{B70A96FA-6B8F-42C7-BB1F-A5A8D5705B48}" dt="2023-04-10T13:55:52.134" v="1521" actId="1035"/>
      <pc:docMkLst>
        <pc:docMk/>
      </pc:docMkLst>
      <pc:sldChg chg="modSp mod">
        <pc:chgData name="光広 小花" userId="c3c466f52adf64d3" providerId="LiveId" clId="{B70A96FA-6B8F-42C7-BB1F-A5A8D5705B48}" dt="2023-04-10T13:31:26.024" v="2" actId="20577"/>
        <pc:sldMkLst>
          <pc:docMk/>
          <pc:sldMk cId="3256994434" sldId="276"/>
        </pc:sldMkLst>
        <pc:spChg chg="mod">
          <ac:chgData name="光広 小花" userId="c3c466f52adf64d3" providerId="LiveId" clId="{B70A96FA-6B8F-42C7-BB1F-A5A8D5705B48}" dt="2023-04-10T13:31:26.024" v="2" actId="20577"/>
          <ac:spMkLst>
            <pc:docMk/>
            <pc:sldMk cId="3256994434" sldId="276"/>
            <ac:spMk id="7" creationId="{A20481C7-3223-0677-7A3A-E0A89D7FA30B}"/>
          </ac:spMkLst>
        </pc:spChg>
      </pc:sldChg>
      <pc:sldChg chg="addSp delSp modSp mod">
        <pc:chgData name="光広 小花" userId="c3c466f52adf64d3" providerId="LiveId" clId="{B70A96FA-6B8F-42C7-BB1F-A5A8D5705B48}" dt="2023-04-10T13:55:52.134" v="1521" actId="1035"/>
        <pc:sldMkLst>
          <pc:docMk/>
          <pc:sldMk cId="3919657306" sldId="289"/>
        </pc:sldMkLst>
        <pc:spChg chg="add mod">
          <ac:chgData name="光広 小花" userId="c3c466f52adf64d3" providerId="LiveId" clId="{B70A96FA-6B8F-42C7-BB1F-A5A8D5705B48}" dt="2023-04-10T13:40:14.304" v="457" actId="404"/>
          <ac:spMkLst>
            <pc:docMk/>
            <pc:sldMk cId="3919657306" sldId="289"/>
            <ac:spMk id="4" creationId="{87671F8B-0DA2-E37D-DFC8-0DA4C636D022}"/>
          </ac:spMkLst>
        </pc:spChg>
        <pc:spChg chg="add mod">
          <ac:chgData name="光広 小花" userId="c3c466f52adf64d3" providerId="LiveId" clId="{B70A96FA-6B8F-42C7-BB1F-A5A8D5705B48}" dt="2023-04-10T13:55:52.134" v="1521" actId="1035"/>
          <ac:spMkLst>
            <pc:docMk/>
            <pc:sldMk cId="3919657306" sldId="289"/>
            <ac:spMk id="7" creationId="{6725E7B3-931D-43F6-A4F8-7071E1E3D966}"/>
          </ac:spMkLst>
        </pc:spChg>
        <pc:spChg chg="add mod">
          <ac:chgData name="光広 小花" userId="c3c466f52adf64d3" providerId="LiveId" clId="{B70A96FA-6B8F-42C7-BB1F-A5A8D5705B48}" dt="2023-04-10T13:40:11.054" v="456" actId="404"/>
          <ac:spMkLst>
            <pc:docMk/>
            <pc:sldMk cId="3919657306" sldId="289"/>
            <ac:spMk id="8" creationId="{D23C9200-A7EF-9E5A-E9A7-2B433AEF2910}"/>
          </ac:spMkLst>
        </pc:spChg>
        <pc:spChg chg="add del mod">
          <ac:chgData name="光広 小花" userId="c3c466f52adf64d3" providerId="LiveId" clId="{B70A96FA-6B8F-42C7-BB1F-A5A8D5705B48}" dt="2023-04-10T13:31:49.211" v="4" actId="478"/>
          <ac:spMkLst>
            <pc:docMk/>
            <pc:sldMk cId="3919657306" sldId="289"/>
            <ac:spMk id="9" creationId="{640A419E-DD87-EA73-1CA6-38558CDCCE69}"/>
          </ac:spMkLst>
        </pc:spChg>
        <pc:spChg chg="add del mod">
          <ac:chgData name="光広 小花" userId="c3c466f52adf64d3" providerId="LiveId" clId="{B70A96FA-6B8F-42C7-BB1F-A5A8D5705B48}" dt="2023-04-10T13:31:49.211" v="4" actId="478"/>
          <ac:spMkLst>
            <pc:docMk/>
            <pc:sldMk cId="3919657306" sldId="289"/>
            <ac:spMk id="10" creationId="{9A0F6D00-A84C-BE01-036F-9F3C5217CA8E}"/>
          </ac:spMkLst>
        </pc:spChg>
        <pc:spChg chg="add del mod">
          <ac:chgData name="光広 小花" userId="c3c466f52adf64d3" providerId="LiveId" clId="{B70A96FA-6B8F-42C7-BB1F-A5A8D5705B48}" dt="2023-04-10T13:46:55.361" v="761" actId="478"/>
          <ac:spMkLst>
            <pc:docMk/>
            <pc:sldMk cId="3919657306" sldId="289"/>
            <ac:spMk id="15" creationId="{32F20D00-FC03-4F5B-2686-761712191E96}"/>
          </ac:spMkLst>
        </pc:spChg>
        <pc:spChg chg="add mod">
          <ac:chgData name="光広 小花" userId="c3c466f52adf64d3" providerId="LiveId" clId="{B70A96FA-6B8F-42C7-BB1F-A5A8D5705B48}" dt="2023-04-10T13:55:52.134" v="1521" actId="1035"/>
          <ac:spMkLst>
            <pc:docMk/>
            <pc:sldMk cId="3919657306" sldId="289"/>
            <ac:spMk id="16" creationId="{0E821EFD-80BC-CA73-BD68-AFDB0689ECEA}"/>
          </ac:spMkLst>
        </pc:spChg>
        <pc:spChg chg="add del mod">
          <ac:chgData name="光広 小花" userId="c3c466f52adf64d3" providerId="LiveId" clId="{B70A96FA-6B8F-42C7-BB1F-A5A8D5705B48}" dt="2023-04-10T13:31:49.211" v="4" actId="478"/>
          <ac:spMkLst>
            <pc:docMk/>
            <pc:sldMk cId="3919657306" sldId="289"/>
            <ac:spMk id="17" creationId="{FC5672E3-99AC-686A-5828-E6878EC9C598}"/>
          </ac:spMkLst>
        </pc:spChg>
        <pc:spChg chg="add del mod">
          <ac:chgData name="光広 小花" userId="c3c466f52adf64d3" providerId="LiveId" clId="{B70A96FA-6B8F-42C7-BB1F-A5A8D5705B48}" dt="2023-04-10T13:31:49.211" v="4" actId="478"/>
          <ac:spMkLst>
            <pc:docMk/>
            <pc:sldMk cId="3919657306" sldId="289"/>
            <ac:spMk id="18" creationId="{7DB221A3-B109-793A-E5F5-FD0F70FEA452}"/>
          </ac:spMkLst>
        </pc:spChg>
        <pc:spChg chg="add del mod">
          <ac:chgData name="光広 小花" userId="c3c466f52adf64d3" providerId="LiveId" clId="{B70A96FA-6B8F-42C7-BB1F-A5A8D5705B48}" dt="2023-04-10T13:32:39.532" v="55" actId="478"/>
          <ac:spMkLst>
            <pc:docMk/>
            <pc:sldMk cId="3919657306" sldId="289"/>
            <ac:spMk id="24" creationId="{11BDA49E-6199-F2BB-235D-A2969F3C5EC6}"/>
          </ac:spMkLst>
        </pc:spChg>
        <pc:spChg chg="add mod">
          <ac:chgData name="光広 小花" userId="c3c466f52adf64d3" providerId="LiveId" clId="{B70A96FA-6B8F-42C7-BB1F-A5A8D5705B48}" dt="2023-04-10T13:55:43.920" v="1516" actId="14100"/>
          <ac:spMkLst>
            <pc:docMk/>
            <pc:sldMk cId="3919657306" sldId="289"/>
            <ac:spMk id="26" creationId="{69EB7B9E-C11C-4F11-5067-30A5A698FE80}"/>
          </ac:spMkLst>
        </pc:spChg>
        <pc:spChg chg="add mod">
          <ac:chgData name="光広 小花" userId="c3c466f52adf64d3" providerId="LiveId" clId="{B70A96FA-6B8F-42C7-BB1F-A5A8D5705B48}" dt="2023-04-10T13:31:58.715" v="6" actId="1076"/>
          <ac:spMkLst>
            <pc:docMk/>
            <pc:sldMk cId="3919657306" sldId="289"/>
            <ac:spMk id="27" creationId="{93D8DA76-8389-3A0F-C8F7-0AF0114BC372}"/>
          </ac:spMkLst>
        </pc:spChg>
        <pc:spChg chg="add del mod">
          <ac:chgData name="光広 小花" userId="c3c466f52adf64d3" providerId="LiveId" clId="{B70A96FA-6B8F-42C7-BB1F-A5A8D5705B48}" dt="2023-04-10T13:31:49.211" v="4" actId="478"/>
          <ac:spMkLst>
            <pc:docMk/>
            <pc:sldMk cId="3919657306" sldId="289"/>
            <ac:spMk id="29" creationId="{4AB20A94-170D-523E-AAB3-B68808499215}"/>
          </ac:spMkLst>
        </pc:spChg>
        <pc:spChg chg="add del mod">
          <ac:chgData name="光広 小花" userId="c3c466f52adf64d3" providerId="LiveId" clId="{B70A96FA-6B8F-42C7-BB1F-A5A8D5705B48}" dt="2023-04-10T13:31:49.211" v="4" actId="478"/>
          <ac:spMkLst>
            <pc:docMk/>
            <pc:sldMk cId="3919657306" sldId="289"/>
            <ac:spMk id="30" creationId="{C3F4507C-0DAB-818A-F7AF-8CEFAB0F9E63}"/>
          </ac:spMkLst>
        </pc:spChg>
        <pc:spChg chg="add del mod">
          <ac:chgData name="光広 小花" userId="c3c466f52adf64d3" providerId="LiveId" clId="{B70A96FA-6B8F-42C7-BB1F-A5A8D5705B48}" dt="2023-04-10T13:31:49.211" v="4" actId="478"/>
          <ac:spMkLst>
            <pc:docMk/>
            <pc:sldMk cId="3919657306" sldId="289"/>
            <ac:spMk id="31" creationId="{861428DB-63A8-C740-6584-BD465509DADF}"/>
          </ac:spMkLst>
        </pc:spChg>
        <pc:spChg chg="add del mod">
          <ac:chgData name="光広 小花" userId="c3c466f52adf64d3" providerId="LiveId" clId="{B70A96FA-6B8F-42C7-BB1F-A5A8D5705B48}" dt="2023-04-10T13:31:49.211" v="4" actId="478"/>
          <ac:spMkLst>
            <pc:docMk/>
            <pc:sldMk cId="3919657306" sldId="289"/>
            <ac:spMk id="33" creationId="{50A26040-EEEB-FEF7-8F1E-9F8525B88E79}"/>
          </ac:spMkLst>
        </pc:spChg>
        <pc:spChg chg="add del">
          <ac:chgData name="光広 小花" userId="c3c466f52adf64d3" providerId="LiveId" clId="{B70A96FA-6B8F-42C7-BB1F-A5A8D5705B48}" dt="2023-04-10T13:36:40.671" v="234" actId="478"/>
          <ac:spMkLst>
            <pc:docMk/>
            <pc:sldMk cId="3919657306" sldId="289"/>
            <ac:spMk id="35" creationId="{E01BE772-385E-3D60-0F6F-9575FDFEAD5B}"/>
          </ac:spMkLst>
        </pc:spChg>
        <pc:spChg chg="add mod">
          <ac:chgData name="光広 小花" userId="c3c466f52adf64d3" providerId="LiveId" clId="{B70A96FA-6B8F-42C7-BB1F-A5A8D5705B48}" dt="2023-04-10T13:37:36.567" v="283" actId="108"/>
          <ac:spMkLst>
            <pc:docMk/>
            <pc:sldMk cId="3919657306" sldId="289"/>
            <ac:spMk id="36" creationId="{6A9B8A67-C95D-4853-136E-9A25EB5FBFA5}"/>
          </ac:spMkLst>
        </pc:spChg>
        <pc:spChg chg="add mod">
          <ac:chgData name="光広 小花" userId="c3c466f52adf64d3" providerId="LiveId" clId="{B70A96FA-6B8F-42C7-BB1F-A5A8D5705B48}" dt="2023-04-10T13:36:48.860" v="245" actId="1035"/>
          <ac:spMkLst>
            <pc:docMk/>
            <pc:sldMk cId="3919657306" sldId="289"/>
            <ac:spMk id="37" creationId="{F3826AEC-50EB-CBA1-A081-EC56CDE29DE8}"/>
          </ac:spMkLst>
        </pc:spChg>
        <pc:spChg chg="add mod">
          <ac:chgData name="光広 小花" userId="c3c466f52adf64d3" providerId="LiveId" clId="{B70A96FA-6B8F-42C7-BB1F-A5A8D5705B48}" dt="2023-04-10T13:38:44.773" v="389" actId="20577"/>
          <ac:spMkLst>
            <pc:docMk/>
            <pc:sldMk cId="3919657306" sldId="289"/>
            <ac:spMk id="42" creationId="{4C33E501-837F-40C4-2475-CC13B4B23C8B}"/>
          </ac:spMkLst>
        </pc:spChg>
        <pc:spChg chg="add mod">
          <ac:chgData name="光広 小花" userId="c3c466f52adf64d3" providerId="LiveId" clId="{B70A96FA-6B8F-42C7-BB1F-A5A8D5705B48}" dt="2023-04-10T13:40:03.343" v="455" actId="14100"/>
          <ac:spMkLst>
            <pc:docMk/>
            <pc:sldMk cId="3919657306" sldId="289"/>
            <ac:spMk id="44" creationId="{BD2C7AC5-287C-D379-598E-21366F0C66F2}"/>
          </ac:spMkLst>
        </pc:spChg>
        <pc:spChg chg="add del mod">
          <ac:chgData name="光広 小花" userId="c3c466f52adf64d3" providerId="LiveId" clId="{B70A96FA-6B8F-42C7-BB1F-A5A8D5705B48}" dt="2023-04-10T13:41:20.134" v="511"/>
          <ac:spMkLst>
            <pc:docMk/>
            <pc:sldMk cId="3919657306" sldId="289"/>
            <ac:spMk id="45" creationId="{EC54C34F-5343-21A2-F0DE-E765F54C2CEB}"/>
          </ac:spMkLst>
        </pc:spChg>
        <pc:spChg chg="add mod ord">
          <ac:chgData name="光広 小花" userId="c3c466f52adf64d3" providerId="LiveId" clId="{B70A96FA-6B8F-42C7-BB1F-A5A8D5705B48}" dt="2023-04-10T13:55:47.814" v="1517" actId="1076"/>
          <ac:spMkLst>
            <pc:docMk/>
            <pc:sldMk cId="3919657306" sldId="289"/>
            <ac:spMk id="47" creationId="{AAC5E821-77B9-1CA8-E4EF-D58B26629845}"/>
          </ac:spMkLst>
        </pc:spChg>
        <pc:spChg chg="add mod">
          <ac:chgData name="光広 小花" userId="c3c466f52adf64d3" providerId="LiveId" clId="{B70A96FA-6B8F-42C7-BB1F-A5A8D5705B48}" dt="2023-04-10T13:55:52.134" v="1521" actId="1035"/>
          <ac:spMkLst>
            <pc:docMk/>
            <pc:sldMk cId="3919657306" sldId="289"/>
            <ac:spMk id="49" creationId="{B4EF0594-3A4C-B586-D5DB-90DB2EEA1F11}"/>
          </ac:spMkLst>
        </pc:spChg>
        <pc:spChg chg="add mod">
          <ac:chgData name="光広 小花" userId="c3c466f52adf64d3" providerId="LiveId" clId="{B70A96FA-6B8F-42C7-BB1F-A5A8D5705B48}" dt="2023-04-10T13:55:52.134" v="1521" actId="1035"/>
          <ac:spMkLst>
            <pc:docMk/>
            <pc:sldMk cId="3919657306" sldId="289"/>
            <ac:spMk id="50" creationId="{56563A91-443F-4B67-1DAB-9BF419079D9E}"/>
          </ac:spMkLst>
        </pc:spChg>
        <pc:spChg chg="add mod">
          <ac:chgData name="光広 小花" userId="c3c466f52adf64d3" providerId="LiveId" clId="{B70A96FA-6B8F-42C7-BB1F-A5A8D5705B48}" dt="2023-04-10T13:55:52.134" v="1521" actId="1035"/>
          <ac:spMkLst>
            <pc:docMk/>
            <pc:sldMk cId="3919657306" sldId="289"/>
            <ac:spMk id="51" creationId="{980CFB6B-AF2E-8802-7EE1-40B3D1F2B280}"/>
          </ac:spMkLst>
        </pc:spChg>
        <pc:spChg chg="add mod">
          <ac:chgData name="光広 小花" userId="c3c466f52adf64d3" providerId="LiveId" clId="{B70A96FA-6B8F-42C7-BB1F-A5A8D5705B48}" dt="2023-04-10T13:55:52.134" v="1521" actId="1035"/>
          <ac:spMkLst>
            <pc:docMk/>
            <pc:sldMk cId="3919657306" sldId="289"/>
            <ac:spMk id="60" creationId="{156A396E-1482-5504-179F-CD6B59369A57}"/>
          </ac:spMkLst>
        </pc:spChg>
        <pc:spChg chg="add mod">
          <ac:chgData name="光広 小花" userId="c3c466f52adf64d3" providerId="LiveId" clId="{B70A96FA-6B8F-42C7-BB1F-A5A8D5705B48}" dt="2023-04-10T13:55:52.134" v="1521" actId="1035"/>
          <ac:spMkLst>
            <pc:docMk/>
            <pc:sldMk cId="3919657306" sldId="289"/>
            <ac:spMk id="61" creationId="{4E912DA7-570E-826F-4145-DEB68DBA4DD4}"/>
          </ac:spMkLst>
        </pc:spChg>
        <pc:spChg chg="add del">
          <ac:chgData name="光広 小花" userId="c3c466f52adf64d3" providerId="LiveId" clId="{B70A96FA-6B8F-42C7-BB1F-A5A8D5705B48}" dt="2023-04-10T13:53:17.872" v="1171" actId="22"/>
          <ac:spMkLst>
            <pc:docMk/>
            <pc:sldMk cId="3919657306" sldId="289"/>
            <ac:spMk id="63" creationId="{25FB1E6E-AE0E-167F-4689-4CF17AEF64E7}"/>
          </ac:spMkLst>
        </pc:spChg>
        <pc:spChg chg="add mod">
          <ac:chgData name="光広 小花" userId="c3c466f52adf64d3" providerId="LiveId" clId="{B70A96FA-6B8F-42C7-BB1F-A5A8D5705B48}" dt="2023-04-10T13:55:37.542" v="1514" actId="1036"/>
          <ac:spMkLst>
            <pc:docMk/>
            <pc:sldMk cId="3919657306" sldId="289"/>
            <ac:spMk id="64" creationId="{AF31C587-3034-6AA1-4599-AE39487BC529}"/>
          </ac:spMkLst>
        </pc:spChg>
        <pc:picChg chg="add del mod">
          <ac:chgData name="光広 小花" userId="c3c466f52adf64d3" providerId="LiveId" clId="{B70A96FA-6B8F-42C7-BB1F-A5A8D5705B48}" dt="2023-04-10T13:41:25.432" v="512" actId="478"/>
          <ac:picMkLst>
            <pc:docMk/>
            <pc:sldMk cId="3919657306" sldId="289"/>
            <ac:picMk id="12" creationId="{52E78B47-02A7-EDE2-4E4D-2868774B8297}"/>
          </ac:picMkLst>
        </pc:picChg>
        <pc:picChg chg="add del mod">
          <ac:chgData name="光広 小花" userId="c3c466f52adf64d3" providerId="LiveId" clId="{B70A96FA-6B8F-42C7-BB1F-A5A8D5705B48}" dt="2023-04-10T13:49:55.906" v="879" actId="478"/>
          <ac:picMkLst>
            <pc:docMk/>
            <pc:sldMk cId="3919657306" sldId="289"/>
            <ac:picMk id="14" creationId="{E7F5F6F6-B8F7-5DBE-52DA-05584983EB5C}"/>
          </ac:picMkLst>
        </pc:picChg>
        <pc:picChg chg="add mod">
          <ac:chgData name="光広 小花" userId="c3c466f52adf64d3" providerId="LiveId" clId="{B70A96FA-6B8F-42C7-BB1F-A5A8D5705B48}" dt="2023-04-10T13:40:26.312" v="462" actId="1076"/>
          <ac:picMkLst>
            <pc:docMk/>
            <pc:sldMk cId="3919657306" sldId="289"/>
            <ac:picMk id="25" creationId="{2F608180-1962-74C1-51E4-EF4DEDDAA90B}"/>
          </ac:picMkLst>
        </pc:picChg>
        <pc:picChg chg="add mod">
          <ac:chgData name="光広 小花" userId="c3c466f52adf64d3" providerId="LiveId" clId="{B70A96FA-6B8F-42C7-BB1F-A5A8D5705B48}" dt="2023-04-10T13:55:41.171" v="1515" actId="14100"/>
          <ac:picMkLst>
            <pc:docMk/>
            <pc:sldMk cId="3919657306" sldId="289"/>
            <ac:picMk id="32" creationId="{8FC44B56-4C4D-5FA6-33E8-CFAFD35F2744}"/>
          </ac:picMkLst>
        </pc:picChg>
        <pc:picChg chg="add del">
          <ac:chgData name="光広 小花" userId="c3c466f52adf64d3" providerId="LiveId" clId="{B70A96FA-6B8F-42C7-BB1F-A5A8D5705B48}" dt="2023-04-10T13:35:54.520" v="167" actId="22"/>
          <ac:picMkLst>
            <pc:docMk/>
            <pc:sldMk cId="3919657306" sldId="289"/>
            <ac:picMk id="39" creationId="{703064F8-1897-E826-C887-DDF601763952}"/>
          </ac:picMkLst>
        </pc:picChg>
        <pc:picChg chg="add mod">
          <ac:chgData name="光広 小花" userId="c3c466f52adf64d3" providerId="LiveId" clId="{B70A96FA-6B8F-42C7-BB1F-A5A8D5705B48}" dt="2023-04-10T13:36:54.270" v="246" actId="1076"/>
          <ac:picMkLst>
            <pc:docMk/>
            <pc:sldMk cId="3919657306" sldId="289"/>
            <ac:picMk id="41" creationId="{487E8148-E343-E3DB-10E4-85B45DF582E0}"/>
          </ac:picMkLst>
        </pc:picChg>
        <pc:cxnChg chg="add mod">
          <ac:chgData name="光広 小花" userId="c3c466f52adf64d3" providerId="LiveId" clId="{B70A96FA-6B8F-42C7-BB1F-A5A8D5705B48}" dt="2023-04-10T13:36:48.860" v="245" actId="1035"/>
          <ac:cxnSpMkLst>
            <pc:docMk/>
            <pc:sldMk cId="3919657306" sldId="289"/>
            <ac:cxnSpMk id="11" creationId="{307F51A8-D624-EA63-F591-2F5F741E2E7B}"/>
          </ac:cxnSpMkLst>
        </pc:cxnChg>
        <pc:cxnChg chg="add mod">
          <ac:chgData name="光広 小花" userId="c3c466f52adf64d3" providerId="LiveId" clId="{B70A96FA-6B8F-42C7-BB1F-A5A8D5705B48}" dt="2023-04-10T13:55:52.134" v="1521" actId="1035"/>
          <ac:cxnSpMkLst>
            <pc:docMk/>
            <pc:sldMk cId="3919657306" sldId="289"/>
            <ac:cxnSpMk id="13" creationId="{0D70DDFF-6341-CDF6-72E7-85BABAD14CE6}"/>
          </ac:cxnSpMkLst>
        </pc:cxnChg>
        <pc:cxnChg chg="add del mod">
          <ac:chgData name="光広 小花" userId="c3c466f52adf64d3" providerId="LiveId" clId="{B70A96FA-6B8F-42C7-BB1F-A5A8D5705B48}" dt="2023-04-10T13:49:57.413" v="881" actId="478"/>
          <ac:cxnSpMkLst>
            <pc:docMk/>
            <pc:sldMk cId="3919657306" sldId="289"/>
            <ac:cxnSpMk id="19" creationId="{E7E134FF-183B-B726-2907-42D12C0F482E}"/>
          </ac:cxnSpMkLst>
        </pc:cxnChg>
        <pc:cxnChg chg="add del mod">
          <ac:chgData name="光広 小花" userId="c3c466f52adf64d3" providerId="LiveId" clId="{B70A96FA-6B8F-42C7-BB1F-A5A8D5705B48}" dt="2023-04-10T13:49:56.675" v="880" actId="478"/>
          <ac:cxnSpMkLst>
            <pc:docMk/>
            <pc:sldMk cId="3919657306" sldId="289"/>
            <ac:cxnSpMk id="20" creationId="{4428C967-501C-738C-AF5F-393E4C3587B8}"/>
          </ac:cxnSpMkLst>
        </pc:cxnChg>
        <pc:cxnChg chg="add del mod">
          <ac:chgData name="光広 小花" userId="c3c466f52adf64d3" providerId="LiveId" clId="{B70A96FA-6B8F-42C7-BB1F-A5A8D5705B48}" dt="2023-04-10T13:34:42.521" v="164" actId="478"/>
          <ac:cxnSpMkLst>
            <pc:docMk/>
            <pc:sldMk cId="3919657306" sldId="289"/>
            <ac:cxnSpMk id="21" creationId="{3CB92A58-ABFA-55E4-F9B5-0953E3A62B83}"/>
          </ac:cxnSpMkLst>
        </pc:cxnChg>
        <pc:cxnChg chg="add mod">
          <ac:chgData name="光広 小花" userId="c3c466f52adf64d3" providerId="LiveId" clId="{B70A96FA-6B8F-42C7-BB1F-A5A8D5705B48}" dt="2023-04-10T13:36:48.860" v="245" actId="1035"/>
          <ac:cxnSpMkLst>
            <pc:docMk/>
            <pc:sldMk cId="3919657306" sldId="289"/>
            <ac:cxnSpMk id="22" creationId="{B915DE37-B599-2173-2A42-9DC5BBEA871B}"/>
          </ac:cxnSpMkLst>
        </pc:cxnChg>
        <pc:cxnChg chg="add del mod">
          <ac:chgData name="光広 小花" userId="c3c466f52adf64d3" providerId="LiveId" clId="{B70A96FA-6B8F-42C7-BB1F-A5A8D5705B48}" dt="2023-04-10T13:31:49.211" v="4" actId="478"/>
          <ac:cxnSpMkLst>
            <pc:docMk/>
            <pc:sldMk cId="3919657306" sldId="289"/>
            <ac:cxnSpMk id="23" creationId="{2AD34A9C-C4F8-DB34-025C-F703B3114255}"/>
          </ac:cxnSpMkLst>
        </pc:cxnChg>
        <pc:cxnChg chg="add mod">
          <ac:chgData name="光広 小花" userId="c3c466f52adf64d3" providerId="LiveId" clId="{B70A96FA-6B8F-42C7-BB1F-A5A8D5705B48}" dt="2023-04-10T13:38:52.689" v="390" actId="571"/>
          <ac:cxnSpMkLst>
            <pc:docMk/>
            <pc:sldMk cId="3919657306" sldId="289"/>
            <ac:cxnSpMk id="43" creationId="{995CAEAA-CC2A-AC31-BFEB-7244CDAA9B42}"/>
          </ac:cxnSpMkLst>
        </pc:cxnChg>
        <pc:cxnChg chg="add mod">
          <ac:chgData name="光広 小花" userId="c3c466f52adf64d3" providerId="LiveId" clId="{B70A96FA-6B8F-42C7-BB1F-A5A8D5705B48}" dt="2023-04-10T13:55:52.134" v="1521" actId="1035"/>
          <ac:cxnSpMkLst>
            <pc:docMk/>
            <pc:sldMk cId="3919657306" sldId="289"/>
            <ac:cxnSpMk id="52" creationId="{DF72F50E-BC22-B3D4-2A1A-3ED460654A63}"/>
          </ac:cxnSpMkLst>
        </pc:cxnChg>
        <pc:cxnChg chg="add del mod">
          <ac:chgData name="光広 小花" userId="c3c466f52adf64d3" providerId="LiveId" clId="{B70A96FA-6B8F-42C7-BB1F-A5A8D5705B48}" dt="2023-04-10T13:48:18.457" v="793" actId="478"/>
          <ac:cxnSpMkLst>
            <pc:docMk/>
            <pc:sldMk cId="3919657306" sldId="289"/>
            <ac:cxnSpMk id="53" creationId="{8AA29E65-69D2-9B23-9BD2-0381098BBAE8}"/>
          </ac:cxnSpMkLst>
        </pc:cxnChg>
        <pc:cxnChg chg="add mod">
          <ac:chgData name="光広 小花" userId="c3c466f52adf64d3" providerId="LiveId" clId="{B70A96FA-6B8F-42C7-BB1F-A5A8D5705B48}" dt="2023-04-10T13:55:52.134" v="1521" actId="1035"/>
          <ac:cxnSpMkLst>
            <pc:docMk/>
            <pc:sldMk cId="3919657306" sldId="289"/>
            <ac:cxnSpMk id="56" creationId="{EBA2BEF8-06D5-93AF-22AE-59F0C518E56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fld id="{80FC7DDE-D5B4-4276-BC4D-0DA4B4DC8E22}" type="datetimeFigureOut">
              <a:rPr kumimoji="1" lang="ja-JP" altLang="en-US" smtClean="0"/>
              <a:pPr/>
              <a:t>2023/4/15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fld id="{4D85F6C2-1F57-4086-9688-89A3FB4D4D2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89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游ゴシック Medium" panose="020B0500000000000000" pitchFamily="50" charset="-128"/>
        <a:ea typeface="游ゴシック Medium" panose="020B0500000000000000" pitchFamily="50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游ゴシック Medium" panose="020B0500000000000000" pitchFamily="50" charset="-128"/>
        <a:ea typeface="游ゴシック Medium" panose="020B0500000000000000" pitchFamily="50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游ゴシック Medium" panose="020B0500000000000000" pitchFamily="50" charset="-128"/>
        <a:ea typeface="游ゴシック Medium" panose="020B0500000000000000" pitchFamily="50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游ゴシック Medium" panose="020B0500000000000000" pitchFamily="50" charset="-128"/>
        <a:ea typeface="游ゴシック Medium" panose="020B0500000000000000" pitchFamily="50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游ゴシック Medium" panose="020B0500000000000000" pitchFamily="50" charset="-128"/>
        <a:ea typeface="游ゴシック Medium" panose="020B0500000000000000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F6C2-1F57-4086-9688-89A3FB4D4D2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45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F6C2-1F57-4086-9688-89A3FB4D4D2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115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F6C2-1F57-4086-9688-89A3FB4D4D2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396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F6C2-1F57-4086-9688-89A3FB4D4D2A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7400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どれだけ市区の</a:t>
            </a:r>
            <a:r>
              <a:rPr kumimoji="1" lang="en-US" altLang="ja-JP" dirty="0"/>
              <a:t>HP</a:t>
            </a:r>
            <a:r>
              <a:rPr kumimoji="1" lang="ja-JP" altLang="en-US" dirty="0"/>
              <a:t>が見にくいかの参考資料（何かに使えたら・・・）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F6C2-1F57-4086-9688-89A3FB4D4D2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07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linkup-map-pred.streamlit.ap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www.figma.com/proto/nbiq0Fo2QLxpjxIyepc6Ck/%E3%83%97%E3%83%AD%E3%83%80%E3%82%AF%E3%83%88%E6%A1%88?node-id=0%3A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3006" y="2363536"/>
            <a:ext cx="7557693" cy="182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</a:pPr>
            <a:r>
              <a:rPr lang="ja-JP" altLang="en-US" sz="4400" b="1" spc="45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子育て共働き家族のための物件検索サービス</a:t>
            </a:r>
            <a:endParaRPr lang="en-US" sz="4400" b="1" spc="450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71" y="5266106"/>
            <a:ext cx="9744539" cy="205963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82533" y="5928943"/>
            <a:ext cx="7573030" cy="749949"/>
            <a:chOff x="-5212" y="-175109"/>
            <a:chExt cx="10097374" cy="999931"/>
          </a:xfrm>
        </p:grpSpPr>
        <p:sp>
          <p:nvSpPr>
            <p:cNvPr id="5" name="TextBox 5"/>
            <p:cNvSpPr txBox="1"/>
            <p:nvPr/>
          </p:nvSpPr>
          <p:spPr>
            <a:xfrm>
              <a:off x="-5212" y="-175109"/>
              <a:ext cx="4749800" cy="999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72"/>
                </a:lnSpc>
              </a:pPr>
              <a:r>
                <a:rPr lang="en-US" sz="1408" spc="154" dirty="0">
                  <a:solidFill>
                    <a:srgbClr val="FFFFFF"/>
                  </a:solidFill>
                  <a:latin typeface="Montserrat Light"/>
                </a:rPr>
                <a:t>Kohana Mitsuhiro</a:t>
              </a:r>
            </a:p>
            <a:p>
              <a:pPr>
                <a:lnSpc>
                  <a:spcPts val="1972"/>
                </a:lnSpc>
              </a:pPr>
              <a:r>
                <a:rPr lang="en-US" sz="1408" spc="154" dirty="0">
                  <a:solidFill>
                    <a:srgbClr val="FFFFFF"/>
                  </a:solidFill>
                  <a:latin typeface="Montserrat Light"/>
                </a:rPr>
                <a:t>Nishimura Satomi</a:t>
              </a:r>
            </a:p>
            <a:p>
              <a:pPr>
                <a:lnSpc>
                  <a:spcPts val="1972"/>
                </a:lnSpc>
              </a:pPr>
              <a:r>
                <a:rPr lang="en-US" sz="1408" spc="154" dirty="0">
                  <a:solidFill>
                    <a:srgbClr val="FFFFFF"/>
                  </a:solidFill>
                  <a:latin typeface="Montserrat Light"/>
                </a:rPr>
                <a:t>Hirose Nozomi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625062" y="134371"/>
              <a:ext cx="3467100" cy="315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72"/>
                </a:lnSpc>
              </a:pPr>
              <a:r>
                <a:rPr lang="en-US" sz="1408" spc="154" dirty="0">
                  <a:solidFill>
                    <a:srgbClr val="FFFFFF"/>
                  </a:solidFill>
                  <a:latin typeface="Montserrat Light"/>
                </a:rPr>
                <a:t>April 11 2023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449943" y="6235376"/>
            <a:ext cx="668882" cy="1082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5412452" y="6241780"/>
            <a:ext cx="668882" cy="10828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sz="1408" spc="154" dirty="0">
                <a:solidFill>
                  <a:srgbClr val="FF672D"/>
                </a:solidFill>
                <a:latin typeface="Montserrat Light"/>
              </a:rPr>
              <a:t>Link</a:t>
            </a:r>
            <a:r>
              <a:rPr lang="ja-JP" altLang="en-US" sz="1408" spc="154" dirty="0">
                <a:solidFill>
                  <a:srgbClr val="FF672D"/>
                </a:solidFill>
                <a:latin typeface="Montserrat Light"/>
              </a:rPr>
              <a:t> </a:t>
            </a:r>
            <a:r>
              <a:rPr lang="en-US" sz="1408" spc="154" dirty="0">
                <a:solidFill>
                  <a:srgbClr val="FF672D"/>
                </a:solidFill>
                <a:latin typeface="Montserrat Light"/>
              </a:rPr>
              <a:t>Up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7469" y="1452755"/>
            <a:ext cx="7613091" cy="28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0254" y="1453010"/>
            <a:ext cx="7613091" cy="28575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22305D6F-C441-99D8-83DF-223B546AB929}"/>
              </a:ext>
            </a:extLst>
          </p:cNvPr>
          <p:cNvSpPr txBox="1"/>
          <p:nvPr/>
        </p:nvSpPr>
        <p:spPr>
          <a:xfrm>
            <a:off x="1071529" y="1779853"/>
            <a:ext cx="7604054" cy="1267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共働き夫婦にとって、保育園送迎のしやすさは超重要（業務時間に影響→成果や報酬に影響）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ペルソナの重点課題を以下のように定め、</a:t>
            </a:r>
            <a:r>
              <a:rPr lang="en-US" altLang="ja-JP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MVP</a:t>
            </a: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は「検討中の物件の周辺保育園がわかる」とする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8A98901-334F-9ABE-4DAA-E825E3F4239E}"/>
              </a:ext>
            </a:extLst>
          </p:cNvPr>
          <p:cNvGrpSpPr/>
          <p:nvPr/>
        </p:nvGrpSpPr>
        <p:grpSpPr>
          <a:xfrm>
            <a:off x="990600" y="3218573"/>
            <a:ext cx="7684982" cy="3658776"/>
            <a:chOff x="91852" y="1700994"/>
            <a:chExt cx="9390037" cy="5129640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81F8A97A-9466-612E-B87A-B8CA5DD764D5}"/>
                </a:ext>
              </a:extLst>
            </p:cNvPr>
            <p:cNvSpPr/>
            <p:nvPr/>
          </p:nvSpPr>
          <p:spPr>
            <a:xfrm>
              <a:off x="947051" y="6060703"/>
              <a:ext cx="8534838" cy="769931"/>
            </a:xfrm>
            <a:prstGeom prst="roundRect">
              <a:avLst/>
            </a:prstGeom>
            <a:solidFill>
              <a:srgbClr val="1BA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0" i="0" dirty="0">
                  <a:solidFill>
                    <a:schemeClr val="bg1"/>
                  </a:solidFill>
                  <a:effectLst/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必要最小限の顧客提供価値</a:t>
              </a:r>
              <a:r>
                <a:rPr lang="en-US" altLang="ja-JP" sz="1600" b="0" i="0" dirty="0">
                  <a:solidFill>
                    <a:schemeClr val="bg1"/>
                  </a:solidFill>
                  <a:effectLst/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:</a:t>
              </a:r>
            </a:p>
            <a:p>
              <a:pPr algn="ctr"/>
              <a:r>
                <a:rPr lang="ja-JP" altLang="en-US" sz="16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「検討中の物件の周辺保育園がわかる」</a:t>
              </a:r>
              <a:endParaRPr lang="ja-JP" altLang="en-US" sz="1600" dirty="0">
                <a:solidFill>
                  <a:schemeClr val="bg1">
                    <a:lumMod val="9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9909D038-5A33-1B33-31F7-95AC3A57EDEE}"/>
                </a:ext>
              </a:extLst>
            </p:cNvPr>
            <p:cNvSpPr/>
            <p:nvPr/>
          </p:nvSpPr>
          <p:spPr>
            <a:xfrm>
              <a:off x="914400" y="1700994"/>
              <a:ext cx="2651267" cy="19724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rgbClr val="FF672D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保育園に預けやすいエリアを知りたい</a:t>
              </a:r>
              <a:endPara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C7E075E1-1E1D-D8E2-D1B8-826BB320142C}"/>
                </a:ext>
              </a:extLst>
            </p:cNvPr>
            <p:cNvSpPr/>
            <p:nvPr/>
          </p:nvSpPr>
          <p:spPr>
            <a:xfrm>
              <a:off x="3872512" y="1786140"/>
              <a:ext cx="2651266" cy="1911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rgbClr val="FF672D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市区の</a:t>
              </a:r>
              <a:r>
                <a:rPr kumimoji="1" lang="en-US" altLang="ja-JP" sz="1400" dirty="0">
                  <a:solidFill>
                    <a:srgbClr val="FF672D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HP</a:t>
              </a:r>
              <a:r>
                <a:rPr kumimoji="1" lang="ja-JP" altLang="en-US" sz="1400" dirty="0">
                  <a:solidFill>
                    <a:srgbClr val="FF672D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が分かりづらく、一つ一つ保育園を調べるのが大変・・・</a:t>
              </a:r>
              <a:endPara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607AB710-F2B0-4F06-8C15-8EB37BDA46F8}"/>
                </a:ext>
              </a:extLst>
            </p:cNvPr>
            <p:cNvSpPr/>
            <p:nvPr/>
          </p:nvSpPr>
          <p:spPr>
            <a:xfrm>
              <a:off x="6830623" y="1842160"/>
              <a:ext cx="2651266" cy="19117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rgbClr val="FF672D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送り迎えが会社の就業規則に合い、</a:t>
              </a:r>
              <a:endPara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  <a:p>
              <a:pPr algn="ctr"/>
              <a:r>
                <a:rPr kumimoji="1" lang="ja-JP" altLang="en-US" sz="1400" dirty="0">
                  <a:solidFill>
                    <a:srgbClr val="FF672D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現実的に可能か確認したい・・・</a:t>
              </a:r>
              <a:endPara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E333953B-BF6D-87A6-6834-9376B459D308}"/>
                </a:ext>
              </a:extLst>
            </p:cNvPr>
            <p:cNvSpPr/>
            <p:nvPr/>
          </p:nvSpPr>
          <p:spPr>
            <a:xfrm>
              <a:off x="947051" y="3893076"/>
              <a:ext cx="2651267" cy="1972417"/>
            </a:xfrm>
            <a:prstGeom prst="roundRect">
              <a:avLst/>
            </a:prstGeom>
            <a:solidFill>
              <a:srgbClr val="FF6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bg1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市区の絞込み要素に</a:t>
              </a:r>
              <a:endParaRPr kumimoji="1" lang="en-US" altLang="ja-JP" sz="14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  <a:p>
              <a:pPr algn="ctr"/>
              <a:r>
                <a:rPr kumimoji="1" lang="ja-JP" altLang="en-US" sz="1400" dirty="0">
                  <a:solidFill>
                    <a:schemeClr val="bg1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入園決定率を追加</a:t>
              </a:r>
              <a:endParaRPr kumimoji="1" lang="en-US" altLang="ja-JP" sz="14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1" name="四角形: 角を丸くする 10">
              <a:extLst>
                <a:ext uri="{FF2B5EF4-FFF2-40B4-BE49-F238E27FC236}">
                  <a16:creationId xmlns:a16="http://schemas.microsoft.com/office/drawing/2014/main" id="{881F8F20-B1C0-3E3A-D63A-63C0F6D3835B}"/>
                </a:ext>
              </a:extLst>
            </p:cNvPr>
            <p:cNvSpPr/>
            <p:nvPr/>
          </p:nvSpPr>
          <p:spPr>
            <a:xfrm>
              <a:off x="3817492" y="3893076"/>
              <a:ext cx="2651267" cy="1972417"/>
            </a:xfrm>
            <a:prstGeom prst="roundRect">
              <a:avLst/>
            </a:prstGeom>
            <a:solidFill>
              <a:srgbClr val="FF6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bg1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物件周辺に保育園をマッピングし</a:t>
              </a:r>
              <a:endParaRPr kumimoji="1" lang="en-US" altLang="ja-JP" sz="14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  <a:p>
              <a:pPr algn="ctr"/>
              <a:r>
                <a:rPr kumimoji="1" lang="ja-JP" altLang="en-US" sz="1400" dirty="0">
                  <a:solidFill>
                    <a:schemeClr val="bg1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同時に確認できる</a:t>
              </a:r>
              <a:endParaRPr kumimoji="1" lang="en-US" altLang="ja-JP" sz="14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5059C9F9-463B-CA1C-BF68-0B9611621E06}"/>
                </a:ext>
              </a:extLst>
            </p:cNvPr>
            <p:cNvSpPr/>
            <p:nvPr/>
          </p:nvSpPr>
          <p:spPr>
            <a:xfrm>
              <a:off x="6797533" y="3893075"/>
              <a:ext cx="2651267" cy="1972417"/>
            </a:xfrm>
            <a:prstGeom prst="roundRect">
              <a:avLst/>
            </a:prstGeom>
            <a:solidFill>
              <a:srgbClr val="FF67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bg1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お迎え出発時間を</a:t>
              </a:r>
              <a:endParaRPr kumimoji="1" lang="en-US" altLang="ja-JP" sz="14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  <a:p>
              <a:pPr algn="ctr"/>
              <a:r>
                <a:rPr kumimoji="1" lang="ja-JP" altLang="en-US" sz="1400" dirty="0">
                  <a:solidFill>
                    <a:schemeClr val="bg1"/>
                  </a:solidFill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同時検索</a:t>
              </a:r>
              <a:endParaRPr kumimoji="1" lang="en-US" altLang="ja-JP" sz="1400" dirty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E903FE8D-3969-3446-4BB6-EB3BFCAB5F7A}"/>
                </a:ext>
              </a:extLst>
            </p:cNvPr>
            <p:cNvSpPr txBox="1"/>
            <p:nvPr/>
          </p:nvSpPr>
          <p:spPr>
            <a:xfrm>
              <a:off x="114646" y="2502536"/>
              <a:ext cx="664378" cy="431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u="sng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課題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56DD1B0B-FE9B-1A7F-C51F-56E40B014678}"/>
                </a:ext>
              </a:extLst>
            </p:cNvPr>
            <p:cNvSpPr txBox="1"/>
            <p:nvPr/>
          </p:nvSpPr>
          <p:spPr>
            <a:xfrm>
              <a:off x="91852" y="4566769"/>
              <a:ext cx="664378" cy="431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u="sng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rPr>
                <a:t>解決</a:t>
              </a:r>
            </a:p>
          </p:txBody>
        </p: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CEA6065B-F0AA-9BD7-C869-3BBC7D08CA39}"/>
              </a:ext>
            </a:extLst>
          </p:cNvPr>
          <p:cNvSpPr txBox="1"/>
          <p:nvPr/>
        </p:nvSpPr>
        <p:spPr>
          <a:xfrm>
            <a:off x="3644985" y="804496"/>
            <a:ext cx="5009556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en-US" altLang="ja-JP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MVP</a:t>
            </a:r>
            <a:r>
              <a:rPr lang="ja-JP" alt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について</a:t>
            </a:r>
            <a:endParaRPr lang="en-US" sz="3600" b="1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0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8D22A3B-1A29-E12D-F3CE-CF357FAF6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8" t="17491" r="28026" b="6663"/>
          <a:stretch/>
        </p:blipFill>
        <p:spPr>
          <a:xfrm>
            <a:off x="269929" y="457201"/>
            <a:ext cx="4987871" cy="337587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5CD779B-50B5-92C1-DCFF-B985D63E55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91" t="14631" r="28755" b="6724"/>
          <a:stretch/>
        </p:blipFill>
        <p:spPr>
          <a:xfrm>
            <a:off x="4265987" y="3162301"/>
            <a:ext cx="5075442" cy="369569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960C53-A4AA-6576-62C9-74CE9E78F33D}"/>
              </a:ext>
            </a:extLst>
          </p:cNvPr>
          <p:cNvSpPr txBox="1"/>
          <p:nvPr/>
        </p:nvSpPr>
        <p:spPr>
          <a:xfrm>
            <a:off x="5320449" y="1469653"/>
            <a:ext cx="4020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市区の</a:t>
            </a:r>
            <a:r>
              <a:rPr kumimoji="1" lang="en-US" altLang="ja-JP" sz="18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HP</a:t>
            </a:r>
            <a:r>
              <a:rPr kumimoji="1" lang="ja-JP" altLang="en-US" sz="18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が分かりづらく、一つ一つ保育園を調べるのが大変・・・</a:t>
            </a:r>
            <a:endParaRPr kumimoji="1" lang="en-US" altLang="ja-JP" sz="1800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56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0254" y="1453010"/>
            <a:ext cx="7613091" cy="28575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DB874A1E-AE28-993D-65D9-A19F842D2E38}"/>
              </a:ext>
            </a:extLst>
          </p:cNvPr>
          <p:cNvSpPr txBox="1"/>
          <p:nvPr/>
        </p:nvSpPr>
        <p:spPr>
          <a:xfrm>
            <a:off x="3644985" y="804496"/>
            <a:ext cx="5009556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en-US" altLang="ja-JP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MVP</a:t>
            </a:r>
            <a:r>
              <a:rPr lang="ja-JP" alt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のデモ</a:t>
            </a:r>
            <a:endParaRPr lang="en-US" sz="3600" b="1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A20481C7-3223-0677-7A3A-E0A89D7FA30B}"/>
              </a:ext>
            </a:extLst>
          </p:cNvPr>
          <p:cNvSpPr txBox="1"/>
          <p:nvPr/>
        </p:nvSpPr>
        <p:spPr>
          <a:xfrm>
            <a:off x="5192817" y="1794134"/>
            <a:ext cx="4560783" cy="30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en-US" altLang="ja-JP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  <a:hlinkClick r:id="rId4"/>
              </a:rPr>
              <a:t>MVP</a:t>
            </a: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  <a:hlinkClick r:id="rId4"/>
              </a:rPr>
              <a:t>の</a:t>
            </a:r>
            <a:r>
              <a:rPr lang="en-US" altLang="ja-JP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  <a:hlinkClick r:id="rId4"/>
              </a:rPr>
              <a:t>URL</a:t>
            </a: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  <a:hlinkClick r:id="rId4"/>
              </a:rPr>
              <a:t>　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280BDC-6FD3-0FCE-0CC3-4A0D1E52BD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937" t="17796" r="1563" b="8490"/>
          <a:stretch/>
        </p:blipFill>
        <p:spPr>
          <a:xfrm>
            <a:off x="1143000" y="2966085"/>
            <a:ext cx="3657600" cy="40443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397E503-3681-83D4-998E-2F4FEE1BD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938" t="62500" r="1562" b="8594"/>
          <a:stretch/>
        </p:blipFill>
        <p:spPr>
          <a:xfrm>
            <a:off x="1143000" y="1684938"/>
            <a:ext cx="3657600" cy="1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9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1450" y="1370112"/>
            <a:ext cx="7613091" cy="28575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73D2B1E3-F0A2-FF54-DAC7-19E1ED8B546A}"/>
              </a:ext>
            </a:extLst>
          </p:cNvPr>
          <p:cNvSpPr txBox="1"/>
          <p:nvPr/>
        </p:nvSpPr>
        <p:spPr>
          <a:xfrm>
            <a:off x="3644985" y="804496"/>
            <a:ext cx="5009556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en-US" altLang="ja-JP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MVP</a:t>
            </a:r>
            <a:r>
              <a:rPr lang="ja-JP" alt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開発のポイント</a:t>
            </a:r>
            <a:endParaRPr lang="en-US" sz="3600" b="1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5B7E72-E785-63BE-C128-65048B764C99}"/>
              </a:ext>
            </a:extLst>
          </p:cNvPr>
          <p:cNvSpPr/>
          <p:nvPr/>
        </p:nvSpPr>
        <p:spPr>
          <a:xfrm>
            <a:off x="242558" y="2016434"/>
            <a:ext cx="1676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Tabula</a:t>
            </a:r>
          </a:p>
          <a:p>
            <a:pPr algn="ctr"/>
            <a:r>
              <a:rPr kumimoji="1" lang="ja-JP" altLang="en-US" sz="16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保育園情報</a:t>
            </a:r>
            <a:endParaRPr kumimoji="1" lang="en-US" altLang="ja-JP" sz="1600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algn="ctr"/>
            <a:r>
              <a:rPr kumimoji="1" lang="ja-JP" altLang="en-US" sz="16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スクレイピング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FE24D9-0409-98D7-4A02-66A37A44BEB4}"/>
              </a:ext>
            </a:extLst>
          </p:cNvPr>
          <p:cNvSpPr/>
          <p:nvPr/>
        </p:nvSpPr>
        <p:spPr>
          <a:xfrm>
            <a:off x="306112" y="3988518"/>
            <a:ext cx="1676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Scrapy</a:t>
            </a:r>
          </a:p>
          <a:p>
            <a:pPr algn="ctr"/>
            <a:r>
              <a:rPr kumimoji="1" lang="ja-JP" altLang="en-US" sz="16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物件情報</a:t>
            </a:r>
            <a:endParaRPr kumimoji="1" lang="en-US" altLang="ja-JP" sz="1600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algn="ctr"/>
            <a:r>
              <a:rPr kumimoji="1" lang="ja-JP" altLang="en-US" sz="16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スクレイピング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862FE9-322C-26BC-6955-683AF005DB89}"/>
              </a:ext>
            </a:extLst>
          </p:cNvPr>
          <p:cNvSpPr/>
          <p:nvPr/>
        </p:nvSpPr>
        <p:spPr>
          <a:xfrm>
            <a:off x="2622514" y="2004731"/>
            <a:ext cx="1676400" cy="964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Google Map</a:t>
            </a:r>
          </a:p>
          <a:p>
            <a:pPr algn="ctr"/>
            <a:r>
              <a:rPr kumimoji="1" lang="en-US" altLang="ja-JP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API</a:t>
            </a:r>
          </a:p>
          <a:p>
            <a:pPr algn="ctr"/>
            <a:r>
              <a:rPr kumimoji="1" lang="ja-JP" altLang="en-US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緯度経度取得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2493151-3854-D261-C475-3903FDDD3B59}"/>
              </a:ext>
            </a:extLst>
          </p:cNvPr>
          <p:cNvSpPr/>
          <p:nvPr/>
        </p:nvSpPr>
        <p:spPr>
          <a:xfrm>
            <a:off x="6543593" y="4018371"/>
            <a:ext cx="1588439" cy="964916"/>
          </a:xfrm>
          <a:prstGeom prst="rect">
            <a:avLst/>
          </a:prstGeom>
          <a:solidFill>
            <a:srgbClr val="43C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Folium</a:t>
            </a:r>
          </a:p>
          <a:p>
            <a:pPr algn="ctr"/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物件プロット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2E0CB4C-F358-9C7D-BB96-28FEEDAAEE0D}"/>
              </a:ext>
            </a:extLst>
          </p:cNvPr>
          <p:cNvSpPr/>
          <p:nvPr/>
        </p:nvSpPr>
        <p:spPr>
          <a:xfrm>
            <a:off x="6592456" y="2142215"/>
            <a:ext cx="1625572" cy="9649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Folium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保育園マップ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3F054F1-6040-7DE5-F448-8B256CD07647}"/>
              </a:ext>
            </a:extLst>
          </p:cNvPr>
          <p:cNvCxnSpPr>
            <a:cxnSpLocks/>
          </p:cNvCxnSpPr>
          <p:nvPr/>
        </p:nvCxnSpPr>
        <p:spPr>
          <a:xfrm>
            <a:off x="1969397" y="2473634"/>
            <a:ext cx="60983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図 30">
            <a:extLst>
              <a:ext uri="{FF2B5EF4-FFF2-40B4-BE49-F238E27FC236}">
                <a16:creationId xmlns:a16="http://schemas.microsoft.com/office/drawing/2014/main" id="{DE5CB8C7-6AA8-5C95-F838-EF70C6E69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56" t="33767" r="14844" b="45672"/>
          <a:stretch/>
        </p:blipFill>
        <p:spPr>
          <a:xfrm>
            <a:off x="93368" y="3813108"/>
            <a:ext cx="638118" cy="590427"/>
          </a:xfrm>
          <a:prstGeom prst="rect">
            <a:avLst/>
          </a:prstGeom>
        </p:spPr>
      </p:pic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8F743A1-C490-F6C0-572C-07561E14C7B4}"/>
              </a:ext>
            </a:extLst>
          </p:cNvPr>
          <p:cNvCxnSpPr>
            <a:cxnSpLocks/>
          </p:cNvCxnSpPr>
          <p:nvPr/>
        </p:nvCxnSpPr>
        <p:spPr>
          <a:xfrm>
            <a:off x="1991003" y="4412002"/>
            <a:ext cx="609833" cy="947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Google Shape;112;g1f6fda49dd9_2_23">
            <a:extLst>
              <a:ext uri="{FF2B5EF4-FFF2-40B4-BE49-F238E27FC236}">
                <a16:creationId xmlns:a16="http://schemas.microsoft.com/office/drawing/2014/main" id="{A63D7EA2-A614-9897-79C1-66DFA26B87D4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16" t="1476" r="12245" b="29778"/>
          <a:stretch/>
        </p:blipFill>
        <p:spPr>
          <a:xfrm>
            <a:off x="4923779" y="4121167"/>
            <a:ext cx="626657" cy="64632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AFA095D-C550-58AB-FE75-C81F525E85AC}"/>
              </a:ext>
            </a:extLst>
          </p:cNvPr>
          <p:cNvSpPr/>
          <p:nvPr/>
        </p:nvSpPr>
        <p:spPr>
          <a:xfrm>
            <a:off x="2689586" y="3988518"/>
            <a:ext cx="1676400" cy="964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Google Map</a:t>
            </a:r>
          </a:p>
          <a:p>
            <a:pPr algn="ctr"/>
            <a:r>
              <a:rPr kumimoji="1" lang="en-US" altLang="ja-JP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API</a:t>
            </a:r>
          </a:p>
          <a:p>
            <a:pPr algn="ctr"/>
            <a:r>
              <a:rPr kumimoji="1" lang="ja-JP" altLang="en-US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緯度経度取得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E332583-D3F5-3CBF-C654-20470F0844EA}"/>
              </a:ext>
            </a:extLst>
          </p:cNvPr>
          <p:cNvSpPr txBox="1"/>
          <p:nvPr/>
        </p:nvSpPr>
        <p:spPr>
          <a:xfrm>
            <a:off x="557698" y="4902918"/>
            <a:ext cx="1741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・物件名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・物件種別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・住所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・価格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・間取り・・・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5BCE722-692A-6D7A-BF3F-F6F0346E7160}"/>
              </a:ext>
            </a:extLst>
          </p:cNvPr>
          <p:cNvSpPr txBox="1"/>
          <p:nvPr/>
        </p:nvSpPr>
        <p:spPr>
          <a:xfrm>
            <a:off x="6489406" y="5066062"/>
            <a:ext cx="174759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※</a:t>
            </a:r>
            <a:r>
              <a:rPr kumimoji="1" lang="en-US" altLang="ja-JP" sz="1400" dirty="0" err="1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st.session_state</a:t>
            </a:r>
            <a:r>
              <a:rPr kumimoji="1" lang="en-US" altLang="ja-JP" sz="14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:</a:t>
            </a:r>
          </a:p>
          <a:p>
            <a:r>
              <a:rPr kumimoji="1" lang="ja-JP" altLang="en-US" sz="14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変数保持機能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5317ECF-586D-9584-0554-EC1A38664B7D}"/>
              </a:ext>
            </a:extLst>
          </p:cNvPr>
          <p:cNvSpPr txBox="1"/>
          <p:nvPr/>
        </p:nvSpPr>
        <p:spPr>
          <a:xfrm>
            <a:off x="8209766" y="4015470"/>
            <a:ext cx="1741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Group</a:t>
            </a: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・新築戸建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・中古戸建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・新築マンション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・中古マンション</a:t>
            </a: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386AC8B-C92A-EC14-7C21-C8578E8816C5}"/>
              </a:ext>
            </a:extLst>
          </p:cNvPr>
          <p:cNvCxnSpPr>
            <a:cxnSpLocks/>
          </p:cNvCxnSpPr>
          <p:nvPr/>
        </p:nvCxnSpPr>
        <p:spPr>
          <a:xfrm>
            <a:off x="4418826" y="4444333"/>
            <a:ext cx="45211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DC567A51-02FA-72F1-FA6E-6197511343A1}"/>
              </a:ext>
            </a:extLst>
          </p:cNvPr>
          <p:cNvCxnSpPr>
            <a:cxnSpLocks/>
          </p:cNvCxnSpPr>
          <p:nvPr/>
        </p:nvCxnSpPr>
        <p:spPr>
          <a:xfrm>
            <a:off x="5537853" y="4470975"/>
            <a:ext cx="599468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CC44756C-DC30-A2A4-B3C5-BA3B0B970667}"/>
              </a:ext>
            </a:extLst>
          </p:cNvPr>
          <p:cNvCxnSpPr>
            <a:cxnSpLocks/>
          </p:cNvCxnSpPr>
          <p:nvPr/>
        </p:nvCxnSpPr>
        <p:spPr>
          <a:xfrm>
            <a:off x="5581241" y="2483043"/>
            <a:ext cx="669334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03ECC2C8-FF8E-0F7A-4ADC-FC2D0FD5AAAC}"/>
              </a:ext>
            </a:extLst>
          </p:cNvPr>
          <p:cNvCxnSpPr>
            <a:cxnSpLocks/>
          </p:cNvCxnSpPr>
          <p:nvPr/>
        </p:nvCxnSpPr>
        <p:spPr>
          <a:xfrm>
            <a:off x="4371053" y="2483842"/>
            <a:ext cx="505745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62305163-3BFB-F362-3F97-D5D04514EAB9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337813" y="2990662"/>
            <a:ext cx="0" cy="102770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D332979-207D-C679-1ADA-0A5B8A4AEE5E}"/>
              </a:ext>
            </a:extLst>
          </p:cNvPr>
          <p:cNvSpPr txBox="1"/>
          <p:nvPr/>
        </p:nvSpPr>
        <p:spPr>
          <a:xfrm>
            <a:off x="565024" y="2868791"/>
            <a:ext cx="174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・保育園名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・種別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・住所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・定員・・・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70" name="Google Shape;112;g1f6fda49dd9_2_23">
            <a:extLst>
              <a:ext uri="{FF2B5EF4-FFF2-40B4-BE49-F238E27FC236}">
                <a16:creationId xmlns:a16="http://schemas.microsoft.com/office/drawing/2014/main" id="{E92A6F47-537B-CE85-F7F9-D1876683B67D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16" t="1476" r="12245" b="29778"/>
          <a:stretch/>
        </p:blipFill>
        <p:spPr>
          <a:xfrm>
            <a:off x="4930203" y="2142215"/>
            <a:ext cx="626657" cy="64632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" name="Google Shape;88;g1f6fda49dd9_2_23">
            <a:extLst>
              <a:ext uri="{FF2B5EF4-FFF2-40B4-BE49-F238E27FC236}">
                <a16:creationId xmlns:a16="http://schemas.microsoft.com/office/drawing/2014/main" id="{6F22573D-D86D-B82E-BB73-43BEF5875BF4}"/>
              </a:ext>
            </a:extLst>
          </p:cNvPr>
          <p:cNvSpPr/>
          <p:nvPr/>
        </p:nvSpPr>
        <p:spPr>
          <a:xfrm>
            <a:off x="101859" y="1677271"/>
            <a:ext cx="5732709" cy="424131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96;g1f6fda49dd9_2_23">
            <a:extLst>
              <a:ext uri="{FF2B5EF4-FFF2-40B4-BE49-F238E27FC236}">
                <a16:creationId xmlns:a16="http://schemas.microsoft.com/office/drawing/2014/main" id="{801B27B2-5D53-E16F-8ACA-26ACA07B5D73}"/>
              </a:ext>
            </a:extLst>
          </p:cNvPr>
          <p:cNvSpPr txBox="1"/>
          <p:nvPr/>
        </p:nvSpPr>
        <p:spPr>
          <a:xfrm>
            <a:off x="1831359" y="1545082"/>
            <a:ext cx="2064698" cy="430857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ja-JP" altLang="en-US" sz="1600" b="0" i="0" u="none" strike="noStrike" cap="none" dirty="0">
                <a:solidFill>
                  <a:srgbClr val="00000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/>
                <a:sym typeface="Arial"/>
              </a:rPr>
              <a:t>データ収集・整正</a:t>
            </a:r>
            <a:endParaRPr sz="1600" b="0" i="0" u="none" strike="noStrike" cap="none" dirty="0">
              <a:solidFill>
                <a:srgbClr val="00000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/>
              <a:sym typeface="Arial"/>
            </a:endParaRPr>
          </a:p>
        </p:txBody>
      </p:sp>
      <p:sp>
        <p:nvSpPr>
          <p:cNvPr id="76" name="Google Shape;87;g1f6fda49dd9_2_23">
            <a:extLst>
              <a:ext uri="{FF2B5EF4-FFF2-40B4-BE49-F238E27FC236}">
                <a16:creationId xmlns:a16="http://schemas.microsoft.com/office/drawing/2014/main" id="{9237EE61-C6CC-41EF-B145-4900E676642E}"/>
              </a:ext>
            </a:extLst>
          </p:cNvPr>
          <p:cNvSpPr/>
          <p:nvPr/>
        </p:nvSpPr>
        <p:spPr>
          <a:xfrm>
            <a:off x="5952644" y="1698662"/>
            <a:ext cx="3684116" cy="4191343"/>
          </a:xfrm>
          <a:prstGeom prst="rect">
            <a:avLst/>
          </a:prstGeom>
          <a:noFill/>
          <a:ln w="34925" cap="flat" cmpd="sng">
            <a:solidFill>
              <a:srgbClr val="92D050">
                <a:alpha val="51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4F25261-FEEB-1597-3187-BB2C2A66D995}"/>
              </a:ext>
            </a:extLst>
          </p:cNvPr>
          <p:cNvSpPr/>
          <p:nvPr/>
        </p:nvSpPr>
        <p:spPr>
          <a:xfrm>
            <a:off x="6059933" y="3416473"/>
            <a:ext cx="2494508" cy="333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保育園マップ上にプロット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1DF6A8A-F18B-6DA7-92CB-DA8251B8F5AA}"/>
              </a:ext>
            </a:extLst>
          </p:cNvPr>
          <p:cNvSpPr txBox="1"/>
          <p:nvPr/>
        </p:nvSpPr>
        <p:spPr>
          <a:xfrm>
            <a:off x="8218746" y="2006864"/>
            <a:ext cx="13740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st.session_state</a:t>
            </a:r>
            <a:r>
              <a:rPr kumimoji="1" lang="en-US" altLang="ja-JP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:</a:t>
            </a: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変数保持機能</a:t>
            </a:r>
          </a:p>
        </p:txBody>
      </p:sp>
      <p:pic>
        <p:nvPicPr>
          <p:cNvPr id="83" name="Picture 5">
            <a:extLst>
              <a:ext uri="{FF2B5EF4-FFF2-40B4-BE49-F238E27FC236}">
                <a16:creationId xmlns:a16="http://schemas.microsoft.com/office/drawing/2014/main" id="{5EE36190-BDF8-6927-D6A0-E95450B0D09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8591" y="6131650"/>
            <a:ext cx="9518169" cy="1078536"/>
          </a:xfrm>
          <a:prstGeom prst="rect">
            <a:avLst/>
          </a:prstGeom>
        </p:spPr>
      </p:pic>
      <p:sp>
        <p:nvSpPr>
          <p:cNvPr id="82" name="Google Shape;96;g1f6fda49dd9_2_23">
            <a:extLst>
              <a:ext uri="{FF2B5EF4-FFF2-40B4-BE49-F238E27FC236}">
                <a16:creationId xmlns:a16="http://schemas.microsoft.com/office/drawing/2014/main" id="{CD9470AB-E6B1-3983-5230-494AA334EEBF}"/>
              </a:ext>
            </a:extLst>
          </p:cNvPr>
          <p:cNvSpPr txBox="1"/>
          <p:nvPr/>
        </p:nvSpPr>
        <p:spPr>
          <a:xfrm>
            <a:off x="6762353" y="1503640"/>
            <a:ext cx="2064698" cy="430857"/>
          </a:xfrm>
          <a:prstGeom prst="rect">
            <a:avLst/>
          </a:prstGeom>
          <a:solidFill>
            <a:schemeClr val="bg1"/>
          </a:solidFill>
          <a:ln w="25400">
            <a:solidFill>
              <a:srgbClr val="92D050"/>
            </a:solidFill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ja-JP" altLang="en-US" sz="1600" dirty="0">
                <a:solidFill>
                  <a:srgbClr val="00000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/>
                <a:sym typeface="Arial"/>
              </a:rPr>
              <a:t>可視化</a:t>
            </a:r>
            <a:r>
              <a:rPr lang="en-US" altLang="ja-JP" sz="1600" dirty="0">
                <a:solidFill>
                  <a:srgbClr val="00000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/>
                <a:sym typeface="Arial"/>
              </a:rPr>
              <a:t>/streamlit</a:t>
            </a:r>
            <a:endParaRPr sz="1600" b="0" i="0" u="none" strike="noStrike" cap="none" dirty="0">
              <a:solidFill>
                <a:srgbClr val="00000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/>
              <a:sym typeface="Arial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7E7024E3-F8EE-6D10-47DD-11C82295AB91}"/>
              </a:ext>
            </a:extLst>
          </p:cNvPr>
          <p:cNvSpPr txBox="1"/>
          <p:nvPr/>
        </p:nvSpPr>
        <p:spPr>
          <a:xfrm>
            <a:off x="285688" y="6219021"/>
            <a:ext cx="9124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工夫点：①メインユーザーがママ　→サイドバーを使わずスマホで操作しやすい</a:t>
            </a:r>
            <a:r>
              <a:rPr kumimoji="1" lang="en-US" altLang="ja-JP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UI</a:t>
            </a:r>
          </a:p>
          <a:p>
            <a:r>
              <a:rPr kumimoji="1" lang="en-US" altLang="ja-JP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</a:t>
            </a:r>
            <a:r>
              <a:rPr kumimoji="1" lang="ja-JP" altLang="en-US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② 詳細情報まで一目で分かる　→　種類別にアイコンカラー・</a:t>
            </a:r>
            <a:r>
              <a:rPr kumimoji="1" lang="en-US" altLang="ja-JP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POPUP</a:t>
            </a:r>
            <a:r>
              <a:rPr kumimoji="1" lang="ja-JP" altLang="en-US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の活用</a:t>
            </a:r>
            <a:endParaRPr kumimoji="1" lang="en-US" altLang="ja-JP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　　③個々のニーズに応えられる絞込み → 必須項目・任意項目の設定</a:t>
            </a:r>
            <a:endParaRPr kumimoji="1" lang="en-US" altLang="ja-JP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　　</a:t>
            </a:r>
            <a:endParaRPr kumimoji="1" lang="en-US" altLang="ja-JP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60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0254" y="1453010"/>
            <a:ext cx="7613091" cy="28575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73D2B1E3-F0A2-FF54-DAC7-19E1ED8B546A}"/>
              </a:ext>
            </a:extLst>
          </p:cNvPr>
          <p:cNvSpPr txBox="1"/>
          <p:nvPr/>
        </p:nvSpPr>
        <p:spPr>
          <a:xfrm>
            <a:off x="3644985" y="804496"/>
            <a:ext cx="5009556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en-US" altLang="ja-JP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MVP</a:t>
            </a:r>
            <a:r>
              <a:rPr lang="ja-JP" alt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開発のポイント</a:t>
            </a:r>
            <a:endParaRPr lang="en-US" sz="3600" b="1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671F8B-0DA2-E37D-DFC8-0DA4C636D022}"/>
              </a:ext>
            </a:extLst>
          </p:cNvPr>
          <p:cNvSpPr/>
          <p:nvPr/>
        </p:nvSpPr>
        <p:spPr>
          <a:xfrm>
            <a:off x="242558" y="2189386"/>
            <a:ext cx="1676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保育園の緯度経度情報</a:t>
            </a:r>
            <a:endParaRPr kumimoji="1" lang="en-US" altLang="ja-JP" sz="1400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725E7B3-931D-43F6-A4F8-7071E1E3D966}"/>
              </a:ext>
            </a:extLst>
          </p:cNvPr>
          <p:cNvSpPr/>
          <p:nvPr/>
        </p:nvSpPr>
        <p:spPr>
          <a:xfrm>
            <a:off x="226385" y="3886200"/>
            <a:ext cx="1825681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Scrapy</a:t>
            </a:r>
          </a:p>
          <a:p>
            <a:pPr algn="ctr"/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保育園入園率情報</a:t>
            </a:r>
            <a:endParaRPr kumimoji="1" lang="en-US" altLang="ja-JP" sz="1400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algn="ctr"/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スクレイピング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3C9200-A7EF-9E5A-E9A7-2B433AEF2910}"/>
              </a:ext>
            </a:extLst>
          </p:cNvPr>
          <p:cNvSpPr/>
          <p:nvPr/>
        </p:nvSpPr>
        <p:spPr>
          <a:xfrm>
            <a:off x="2622514" y="2177683"/>
            <a:ext cx="1676400" cy="964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err="1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Navitime</a:t>
            </a:r>
            <a:r>
              <a:rPr kumimoji="1" lang="ja-JP" altLang="en-US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kumimoji="1" lang="en-US" altLang="ja-JP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API</a:t>
            </a:r>
          </a:p>
          <a:p>
            <a:pPr algn="ctr"/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最寄駅と徒歩時間取得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07F51A8-D624-EA63-F591-2F5F741E2E7B}"/>
              </a:ext>
            </a:extLst>
          </p:cNvPr>
          <p:cNvCxnSpPr>
            <a:cxnSpLocks/>
          </p:cNvCxnSpPr>
          <p:nvPr/>
        </p:nvCxnSpPr>
        <p:spPr>
          <a:xfrm>
            <a:off x="1969397" y="2646586"/>
            <a:ext cx="60983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D70DDFF-6341-CDF6-72E7-85BABAD14CE6}"/>
              </a:ext>
            </a:extLst>
          </p:cNvPr>
          <p:cNvCxnSpPr>
            <a:cxnSpLocks/>
          </p:cNvCxnSpPr>
          <p:nvPr/>
        </p:nvCxnSpPr>
        <p:spPr>
          <a:xfrm>
            <a:off x="2133600" y="4343400"/>
            <a:ext cx="259080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E821EFD-80BC-CA73-BD68-AFDB0689ECEA}"/>
              </a:ext>
            </a:extLst>
          </p:cNvPr>
          <p:cNvSpPr txBox="1"/>
          <p:nvPr/>
        </p:nvSpPr>
        <p:spPr>
          <a:xfrm>
            <a:off x="4784443" y="5100086"/>
            <a:ext cx="1159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・出生数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・市区町村名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・年度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B915DE37-B599-2173-2A42-9DC5BBEA871B}"/>
              </a:ext>
            </a:extLst>
          </p:cNvPr>
          <p:cNvCxnSpPr>
            <a:cxnSpLocks/>
          </p:cNvCxnSpPr>
          <p:nvPr/>
        </p:nvCxnSpPr>
        <p:spPr>
          <a:xfrm>
            <a:off x="4371053" y="2656794"/>
            <a:ext cx="505745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Google Shape;112;g1f6fda49dd9_2_23">
            <a:extLst>
              <a:ext uri="{FF2B5EF4-FFF2-40B4-BE49-F238E27FC236}">
                <a16:creationId xmlns:a16="http://schemas.microsoft.com/office/drawing/2014/main" id="{2F608180-1962-74C1-51E4-EF4DEDDAA90B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16" t="1476" r="12245" b="29778"/>
          <a:stretch/>
        </p:blipFill>
        <p:spPr>
          <a:xfrm>
            <a:off x="208678" y="2830303"/>
            <a:ext cx="626657" cy="64632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" name="Google Shape;88;g1f6fda49dd9_2_23">
            <a:extLst>
              <a:ext uri="{FF2B5EF4-FFF2-40B4-BE49-F238E27FC236}">
                <a16:creationId xmlns:a16="http://schemas.microsoft.com/office/drawing/2014/main" id="{69EB7B9E-C11C-4F11-5067-30A5A698FE80}"/>
              </a:ext>
            </a:extLst>
          </p:cNvPr>
          <p:cNvSpPr/>
          <p:nvPr/>
        </p:nvSpPr>
        <p:spPr>
          <a:xfrm>
            <a:off x="101859" y="1677270"/>
            <a:ext cx="9558373" cy="4600303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6;g1f6fda49dd9_2_23">
            <a:extLst>
              <a:ext uri="{FF2B5EF4-FFF2-40B4-BE49-F238E27FC236}">
                <a16:creationId xmlns:a16="http://schemas.microsoft.com/office/drawing/2014/main" id="{93D8DA76-8389-3A0F-C8F7-0AF0114BC372}"/>
              </a:ext>
            </a:extLst>
          </p:cNvPr>
          <p:cNvSpPr txBox="1"/>
          <p:nvPr/>
        </p:nvSpPr>
        <p:spPr>
          <a:xfrm>
            <a:off x="3591576" y="1545082"/>
            <a:ext cx="2064698" cy="430857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ja-JP" altLang="en-US" sz="1600" b="0" i="0" u="none" strike="noStrike" cap="none" dirty="0">
                <a:solidFill>
                  <a:srgbClr val="000000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/>
                <a:sym typeface="Arial"/>
              </a:rPr>
              <a:t>データ収集・整正</a:t>
            </a:r>
            <a:endParaRPr sz="1600" b="0" i="0" u="none" strike="noStrike" cap="none" dirty="0">
              <a:solidFill>
                <a:srgbClr val="000000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/>
              <a:sym typeface="Arial"/>
            </a:endParaRPr>
          </a:p>
        </p:txBody>
      </p:sp>
      <p:pic>
        <p:nvPicPr>
          <p:cNvPr id="32" name="Picture 5">
            <a:extLst>
              <a:ext uri="{FF2B5EF4-FFF2-40B4-BE49-F238E27FC236}">
                <a16:creationId xmlns:a16="http://schemas.microsoft.com/office/drawing/2014/main" id="{8FC44B56-4C4D-5FA6-33E8-CFAFD35F274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3368" y="6365078"/>
            <a:ext cx="9558373" cy="885226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A9B8A67-C95D-4853-136E-9A25EB5FBFA5}"/>
              </a:ext>
            </a:extLst>
          </p:cNvPr>
          <p:cNvSpPr txBox="1"/>
          <p:nvPr/>
        </p:nvSpPr>
        <p:spPr>
          <a:xfrm>
            <a:off x="2589886" y="3132544"/>
            <a:ext cx="1741656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</a:t>
            </a:r>
            <a:r>
              <a:rPr lang="en-US" altLang="ja-JP" sz="1200" dirty="0"/>
              <a:t>Rapid API</a:t>
            </a:r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を使用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3826AEC-50EB-CBA1-A081-EC56CDE29DE8}"/>
              </a:ext>
            </a:extLst>
          </p:cNvPr>
          <p:cNvSpPr/>
          <p:nvPr/>
        </p:nvSpPr>
        <p:spPr>
          <a:xfrm>
            <a:off x="4877675" y="2177683"/>
            <a:ext cx="1676400" cy="964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Yahoo</a:t>
            </a:r>
            <a:r>
              <a:rPr kumimoji="1" lang="ja-JP" altLang="en-US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路線図</a:t>
            </a:r>
            <a:r>
              <a:rPr kumimoji="1" lang="en-US" altLang="ja-JP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URL</a:t>
            </a:r>
            <a:r>
              <a:rPr kumimoji="1" lang="ja-JP" altLang="en-US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へ必要情報を入力</a:t>
            </a:r>
            <a:endParaRPr kumimoji="1" lang="en-US" altLang="ja-JP" b="1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487E8148-E343-E3DB-10E4-85B45DF58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509" y="2008232"/>
            <a:ext cx="980025" cy="233970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C33E501-837F-40C4-2475-CC13B4B23C8B}"/>
              </a:ext>
            </a:extLst>
          </p:cNvPr>
          <p:cNvSpPr txBox="1"/>
          <p:nvPr/>
        </p:nvSpPr>
        <p:spPr>
          <a:xfrm>
            <a:off x="4644884" y="3125914"/>
            <a:ext cx="206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</a:t>
            </a:r>
            <a:r>
              <a:rPr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ｵﾌｨｽ最寄駅</a:t>
            </a:r>
            <a:r>
              <a:rPr lang="en-US" altLang="ja-JP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&amp;</a:t>
            </a:r>
            <a:r>
              <a:rPr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徒歩時間</a:t>
            </a:r>
            <a:endParaRPr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・保育園最寄駅</a:t>
            </a:r>
            <a:r>
              <a:rPr lang="en-US" altLang="ja-JP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&amp;</a:t>
            </a:r>
            <a:r>
              <a:rPr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徒歩時間</a:t>
            </a:r>
            <a:endParaRPr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・保育園閉園時間</a:t>
            </a:r>
            <a:endParaRPr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95CAEAA-CC2A-AC31-BFEB-7244CDAA9B42}"/>
              </a:ext>
            </a:extLst>
          </p:cNvPr>
          <p:cNvCxnSpPr>
            <a:cxnSpLocks/>
          </p:cNvCxnSpPr>
          <p:nvPr/>
        </p:nvCxnSpPr>
        <p:spPr>
          <a:xfrm>
            <a:off x="6557151" y="2656794"/>
            <a:ext cx="505745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BD2C7AC5-287C-D379-598E-21366F0C66F2}"/>
              </a:ext>
            </a:extLst>
          </p:cNvPr>
          <p:cNvSpPr/>
          <p:nvPr/>
        </p:nvSpPr>
        <p:spPr>
          <a:xfrm>
            <a:off x="7063773" y="2177683"/>
            <a:ext cx="2356050" cy="964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Requests</a:t>
            </a:r>
            <a:br>
              <a:rPr kumimoji="1" lang="en-US" altLang="ja-JP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kumimoji="1" lang="en-US" altLang="ja-JP" b="1" dirty="0" err="1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BeautifulSoup</a:t>
            </a:r>
            <a:endParaRPr kumimoji="1" lang="en-US" altLang="ja-JP" b="1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algn="ctr"/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出発時間をスクレイピング</a:t>
            </a:r>
            <a:endParaRPr kumimoji="1" lang="en-US" altLang="ja-JP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B4EF0594-3A4C-B586-D5DB-90DB2EEA1F11}"/>
              </a:ext>
            </a:extLst>
          </p:cNvPr>
          <p:cNvSpPr/>
          <p:nvPr/>
        </p:nvSpPr>
        <p:spPr>
          <a:xfrm>
            <a:off x="226385" y="4898088"/>
            <a:ext cx="1825681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東京都の出生数</a:t>
            </a:r>
            <a:endParaRPr kumimoji="1" lang="en-US" altLang="ja-JP" sz="1400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pPr algn="ctr"/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都の</a:t>
            </a:r>
            <a:r>
              <a: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HP</a:t>
            </a:r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より手動</a:t>
            </a:r>
            <a:r>
              <a: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DL</a:t>
            </a:r>
            <a:br>
              <a: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(2008</a:t>
            </a:r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～</a:t>
            </a:r>
            <a:r>
              <a: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2022)</a:t>
            </a:r>
            <a:endParaRPr kumimoji="1" lang="ja-JP" altLang="en-US" sz="1400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6563A91-443F-4B67-1DAB-9BF419079D9E}"/>
              </a:ext>
            </a:extLst>
          </p:cNvPr>
          <p:cNvSpPr/>
          <p:nvPr/>
        </p:nvSpPr>
        <p:spPr>
          <a:xfrm>
            <a:off x="2579230" y="4898088"/>
            <a:ext cx="1825681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err="1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sklearn</a:t>
            </a:r>
            <a:br>
              <a: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多項式回帰モデル</a:t>
            </a:r>
            <a:br>
              <a: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2023</a:t>
            </a:r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年出生数予測</a:t>
            </a:r>
            <a:endParaRPr kumimoji="1" lang="en-US" altLang="ja-JP" sz="1400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980CFB6B-AF2E-8802-7EE1-40B3D1F2B280}"/>
              </a:ext>
            </a:extLst>
          </p:cNvPr>
          <p:cNvSpPr/>
          <p:nvPr/>
        </p:nvSpPr>
        <p:spPr>
          <a:xfrm>
            <a:off x="4803034" y="4226089"/>
            <a:ext cx="1825681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sklearn</a:t>
            </a:r>
            <a:r>
              <a:rPr kumimoji="1" lang="en-US" altLang="ja-JP" sz="1400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br>
              <a:rPr kumimoji="1" lang="en-US" altLang="ja-JP" sz="1400" b="1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重回帰モデル</a:t>
            </a:r>
            <a:br>
              <a: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kumimoji="1" lang="en-US" altLang="ja-JP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2024</a:t>
            </a:r>
            <a:r>
              <a:rPr kumimoji="1" lang="ja-JP" altLang="en-US" sz="1400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入園率予測</a:t>
            </a: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F72F50E-BC22-B3D4-2A1A-3ED460654A63}"/>
              </a:ext>
            </a:extLst>
          </p:cNvPr>
          <p:cNvCxnSpPr>
            <a:cxnSpLocks/>
          </p:cNvCxnSpPr>
          <p:nvPr/>
        </p:nvCxnSpPr>
        <p:spPr>
          <a:xfrm>
            <a:off x="2057400" y="5353667"/>
            <a:ext cx="45356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EBA2BEF8-06D5-93AF-22AE-59F0C518E566}"/>
              </a:ext>
            </a:extLst>
          </p:cNvPr>
          <p:cNvCxnSpPr>
            <a:cxnSpLocks/>
          </p:cNvCxnSpPr>
          <p:nvPr/>
        </p:nvCxnSpPr>
        <p:spPr>
          <a:xfrm flipV="1">
            <a:off x="4419600" y="4898088"/>
            <a:ext cx="306970" cy="43305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AC5E821-77B9-1CA8-E4EF-D58B26629845}"/>
              </a:ext>
            </a:extLst>
          </p:cNvPr>
          <p:cNvSpPr txBox="1"/>
          <p:nvPr/>
        </p:nvSpPr>
        <p:spPr>
          <a:xfrm>
            <a:off x="155637" y="5823626"/>
            <a:ext cx="512532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保活サポート</a:t>
            </a:r>
            <a:r>
              <a:rPr lang="en-US" altLang="ja-JP" sz="1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:</a:t>
            </a:r>
            <a:r>
              <a:rPr lang="ja-JP" altLang="en-US" sz="1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https://www.hokatsunomikata.com/taiki_infos/prefectures/13</a:t>
            </a:r>
            <a:br>
              <a:rPr lang="en-US" altLang="ja-JP" sz="1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</a:br>
            <a:r>
              <a:rPr lang="ja-JP" altLang="en-US" sz="1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東京都の統計</a:t>
            </a:r>
            <a:r>
              <a:rPr lang="en-US" altLang="ja-JP" sz="10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:https://www.toukei.metro.tokyo.lg.jp/jugoki/ju-index.htm</a:t>
            </a:r>
            <a:endParaRPr lang="ja-JP" altLang="en-US" sz="10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156A396E-1482-5504-179F-CD6B59369A57}"/>
              </a:ext>
            </a:extLst>
          </p:cNvPr>
          <p:cNvSpPr/>
          <p:nvPr/>
        </p:nvSpPr>
        <p:spPr>
          <a:xfrm>
            <a:off x="5814565" y="5277256"/>
            <a:ext cx="205235" cy="231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4E912DA7-570E-826F-4145-DEB68DBA4DD4}"/>
              </a:ext>
            </a:extLst>
          </p:cNvPr>
          <p:cNvSpPr txBox="1"/>
          <p:nvPr/>
        </p:nvSpPr>
        <p:spPr>
          <a:xfrm>
            <a:off x="5974496" y="5257800"/>
            <a:ext cx="1159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・入園率</a:t>
            </a:r>
            <a:endParaRPr kumimoji="1" lang="en-US" altLang="ja-JP" sz="12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F31C587-3034-6AA1-4599-AE39487BC529}"/>
              </a:ext>
            </a:extLst>
          </p:cNvPr>
          <p:cNvSpPr txBox="1"/>
          <p:nvPr/>
        </p:nvSpPr>
        <p:spPr>
          <a:xfrm>
            <a:off x="155637" y="6516469"/>
            <a:ext cx="926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工夫点：① 何時にオフィスを出発すればお迎えに間に合うのかを算出</a:t>
            </a:r>
            <a:endParaRPr kumimoji="1" lang="en-US" altLang="ja-JP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en-US" altLang="ja-JP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	</a:t>
            </a:r>
            <a:r>
              <a:rPr kumimoji="1" lang="ja-JP" altLang="en-US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② </a:t>
            </a:r>
            <a:r>
              <a:rPr kumimoji="1" lang="en-US" altLang="ja-JP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2024</a:t>
            </a:r>
            <a:r>
              <a:rPr kumimoji="1" lang="ja-JP" altLang="en-US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年の入園率を予測。保育園に入りやすい市区町村を選べる</a:t>
            </a:r>
            <a:endParaRPr kumimoji="1" lang="en-US" altLang="ja-JP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9657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0254" y="1453010"/>
            <a:ext cx="7613091" cy="28575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5F3BE737-92A4-DFC8-F40F-9BEC8387F09D}"/>
              </a:ext>
            </a:extLst>
          </p:cNvPr>
          <p:cNvSpPr txBox="1"/>
          <p:nvPr/>
        </p:nvSpPr>
        <p:spPr>
          <a:xfrm>
            <a:off x="1071529" y="1779853"/>
            <a:ext cx="7604054" cy="35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高速化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保育園</a:t>
            </a:r>
            <a:r>
              <a:rPr lang="en-US" altLang="ja-JP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URL</a:t>
            </a: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の掲載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幼稚園情報の掲載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物件の写真掲載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物件と保育園の距離感が感覚で分かる円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>
              <a:lnSpc>
                <a:spcPts val="2535"/>
              </a:lnSpc>
            </a:pP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これら完了次第、ペルソナと同様の</a:t>
            </a:r>
            <a:r>
              <a:rPr lang="en-US" altLang="ja-JP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30</a:t>
            </a: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代の共働き子育て層に利用してもらい、ニーズがあるか検証していく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8F066B9-FB51-EC44-8C1B-F05A56B6C5C5}"/>
              </a:ext>
            </a:extLst>
          </p:cNvPr>
          <p:cNvSpPr txBox="1"/>
          <p:nvPr/>
        </p:nvSpPr>
        <p:spPr>
          <a:xfrm>
            <a:off x="3644985" y="804496"/>
            <a:ext cx="5009556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ja-JP" alt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残タスク</a:t>
            </a:r>
            <a:endParaRPr lang="en-US" sz="3600" b="1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D0239B-0ACF-8D81-7DBD-A440B0671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21" t="76270" r="17837" b="10240"/>
          <a:stretch/>
        </p:blipFill>
        <p:spPr>
          <a:xfrm>
            <a:off x="6781800" y="1946324"/>
            <a:ext cx="1550802" cy="1481695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AE916BBD-22EE-75EA-9520-77EEA7D7D01E}"/>
              </a:ext>
            </a:extLst>
          </p:cNvPr>
          <p:cNvSpPr/>
          <p:nvPr/>
        </p:nvSpPr>
        <p:spPr>
          <a:xfrm>
            <a:off x="6858001" y="2131740"/>
            <a:ext cx="1219200" cy="1220439"/>
          </a:xfrm>
          <a:prstGeom prst="ellipse">
            <a:avLst/>
          </a:prstGeom>
          <a:noFill/>
          <a:ln w="34925">
            <a:solidFill>
              <a:srgbClr val="1BA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A37E20C-9C90-C816-5F73-7604C9356D1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14400" y="4475680"/>
            <a:ext cx="7740141" cy="10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5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0254" y="1453010"/>
            <a:ext cx="7613091" cy="28575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08F066B9-FB51-EC44-8C1B-F05A56B6C5C5}"/>
              </a:ext>
            </a:extLst>
          </p:cNvPr>
          <p:cNvSpPr txBox="1"/>
          <p:nvPr/>
        </p:nvSpPr>
        <p:spPr>
          <a:xfrm>
            <a:off x="685800" y="804496"/>
            <a:ext cx="7968741" cy="599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ja-JP" alt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非同期コミュニケーション</a:t>
            </a:r>
            <a:endParaRPr lang="en-US" sz="3600" b="1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F6CAEFA-7135-1B49-59C5-7992ABDB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2533" y="1647457"/>
            <a:ext cx="7740141" cy="5642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2775202-B631-8F2D-E747-3F327962C190}"/>
              </a:ext>
            </a:extLst>
          </p:cNvPr>
          <p:cNvSpPr txBox="1"/>
          <p:nvPr/>
        </p:nvSpPr>
        <p:spPr>
          <a:xfrm>
            <a:off x="1443250" y="1601429"/>
            <a:ext cx="7086600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dist">
              <a:lnSpc>
                <a:spcPts val="4860"/>
              </a:lnSpc>
            </a:pPr>
            <a:r>
              <a:rPr lang="ja-JP" altLang="en-US" sz="2800" b="1" spc="72" dirty="0">
                <a:solidFill>
                  <a:srgbClr val="1BA37B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「</a:t>
            </a:r>
            <a:r>
              <a:rPr lang="en-US" altLang="ja-JP" sz="2800" b="1" spc="72" dirty="0">
                <a:solidFill>
                  <a:srgbClr val="1BA37B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5</a:t>
            </a:r>
            <a:r>
              <a:rPr lang="ja-JP" altLang="en-US" sz="2800" b="1" spc="72" dirty="0">
                <a:solidFill>
                  <a:srgbClr val="1BA37B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班で良かった</a:t>
            </a:r>
            <a:r>
              <a:rPr lang="en-US" altLang="ja-JP" sz="2800" b="1" spc="72" dirty="0">
                <a:solidFill>
                  <a:srgbClr val="1BA37B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!!</a:t>
            </a:r>
            <a:r>
              <a:rPr lang="ja-JP" altLang="en-US" sz="2800" b="1" spc="72" dirty="0">
                <a:solidFill>
                  <a:srgbClr val="1BA37B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」</a:t>
            </a:r>
            <a:endParaRPr lang="en-US" sz="2800" b="1" spc="72" dirty="0">
              <a:solidFill>
                <a:srgbClr val="1BA37B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1609C7-EA94-C5F0-3ED3-533D88843852}"/>
              </a:ext>
            </a:extLst>
          </p:cNvPr>
          <p:cNvSpPr txBox="1"/>
          <p:nvPr/>
        </p:nvSpPr>
        <p:spPr>
          <a:xfrm>
            <a:off x="1070254" y="2369957"/>
            <a:ext cx="7832593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rgbClr val="FF672D"/>
                </a:solidFill>
              </a:rPr>
              <a:t>積極的なコミュニケーションでチーム力アップ</a:t>
            </a:r>
            <a:endParaRPr kumimoji="1" lang="en-US" altLang="ja-JP" sz="2000" b="1" dirty="0">
              <a:solidFill>
                <a:srgbClr val="FF672D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良いこともネガティブな感情も共有したことで絆深まった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業務内容だけでなく、気遣いや気持ちも伝えることで同じ温度を保てた。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共通点（子供）を中心にお互いをよく知ることができた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お互いのリスクをよく知った上でチームアライメント決めた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メンバーのプライベートも応援し、助け合う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互いの稼働がモチベーションに繋がった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2000" b="1" dirty="0">
                <a:solidFill>
                  <a:srgbClr val="FF672D"/>
                </a:solidFill>
              </a:rPr>
              <a:t>非同期により（心的）負担が削減できた</a:t>
            </a:r>
            <a:endParaRPr lang="en-US" altLang="ja-JP" sz="2000" b="1" dirty="0">
              <a:solidFill>
                <a:srgbClr val="FF672D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MTG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が無く、都合に合わせて業務時間を捻出できた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MTG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の拘束時間が減ってやりやすかった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rgbClr val="FF672D"/>
                </a:solidFill>
              </a:rPr>
              <a:t>非同期ならではの意思決定方法を学ぶことができた</a:t>
            </a:r>
            <a:endParaRPr kumimoji="1" lang="en-US" altLang="ja-JP" sz="2000" b="1" dirty="0">
              <a:solidFill>
                <a:srgbClr val="FF672D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何を持って判断するかの指標を決める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文章ばかりで伝えるのではなく、図解や他の方法も探る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rgbClr val="FF672D"/>
                </a:solidFill>
              </a:rPr>
              <a:t>全て形（テキスト等）に残るので、認識のズレが少なかった</a:t>
            </a:r>
            <a:endParaRPr kumimoji="1" lang="en-US" altLang="ja-JP" sz="2000" b="1" dirty="0">
              <a:solidFill>
                <a:srgbClr val="FF672D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rgbClr val="FF672D"/>
                </a:solidFill>
              </a:rPr>
              <a:t>必要な時には「同期」もあり</a:t>
            </a:r>
            <a:endParaRPr kumimoji="1" lang="en-US" altLang="ja-JP" sz="2000" b="1" dirty="0">
              <a:solidFill>
                <a:srgbClr val="FF672D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今回は、最初、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練習、発表前打ち合わせ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77F798D-EF9A-D5E4-7E2A-3ABA4D9363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50" t="25068" r="40415" b="66002"/>
          <a:stretch/>
        </p:blipFill>
        <p:spPr>
          <a:xfrm>
            <a:off x="6965377" y="3883074"/>
            <a:ext cx="2635823" cy="46723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E8F714B-EB1F-5EC3-F44D-42F91163AF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375" t="13361" r="15163" b="78522"/>
          <a:stretch/>
        </p:blipFill>
        <p:spPr>
          <a:xfrm>
            <a:off x="6965377" y="4369357"/>
            <a:ext cx="2483423" cy="4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7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4C926E-82A1-656C-AC72-B89186B2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7023473" cy="4025256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84B49FC-3BFD-1696-DB12-C164448D0DDF}"/>
              </a:ext>
            </a:extLst>
          </p:cNvPr>
          <p:cNvSpPr/>
          <p:nvPr/>
        </p:nvSpPr>
        <p:spPr>
          <a:xfrm>
            <a:off x="5181600" y="3810000"/>
            <a:ext cx="2819400" cy="2438400"/>
          </a:xfrm>
          <a:prstGeom prst="roundRect">
            <a:avLst>
              <a:gd name="adj" fmla="val 11661"/>
            </a:avLst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ABB7952E-1CF0-0DEC-A292-F5D38EEE4CF0}"/>
              </a:ext>
            </a:extLst>
          </p:cNvPr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B0C9696-7D45-5475-FED1-CCB7391D7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0254" y="1447800"/>
            <a:ext cx="7613091" cy="28575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2EA1CE6-64C9-6273-6C34-5EFA1E043F22}"/>
              </a:ext>
            </a:extLst>
          </p:cNvPr>
          <p:cNvSpPr txBox="1"/>
          <p:nvPr/>
        </p:nvSpPr>
        <p:spPr>
          <a:xfrm>
            <a:off x="685800" y="804496"/>
            <a:ext cx="7968741" cy="599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ja-JP" alt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非同期コミュニケーション</a:t>
            </a:r>
            <a:endParaRPr lang="en-US" sz="3600" b="1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7194E34-332D-4978-5147-DE68279F23B8}"/>
              </a:ext>
            </a:extLst>
          </p:cNvPr>
          <p:cNvSpPr txBox="1"/>
          <p:nvPr/>
        </p:nvSpPr>
        <p:spPr>
          <a:xfrm>
            <a:off x="960502" y="1676400"/>
            <a:ext cx="8653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rgbClr val="FF672D"/>
                </a:solidFill>
              </a:rPr>
              <a:t>可視化できる</a:t>
            </a:r>
            <a:r>
              <a:rPr kumimoji="1" lang="en-US" altLang="ja-JP" sz="2000" b="1" dirty="0" err="1">
                <a:solidFill>
                  <a:srgbClr val="FF672D"/>
                </a:solidFill>
              </a:rPr>
              <a:t>miro</a:t>
            </a:r>
            <a:r>
              <a:rPr kumimoji="1" lang="ja-JP" altLang="en-US" sz="2000" b="1" dirty="0">
                <a:solidFill>
                  <a:srgbClr val="FF672D"/>
                </a:solidFill>
              </a:rPr>
              <a:t>は良かった。</a:t>
            </a:r>
            <a:endParaRPr kumimoji="1" lang="en-US" altLang="ja-JP" sz="2000" b="1" dirty="0">
              <a:solidFill>
                <a:srgbClr val="FF672D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“この意見”に対してコメントを残せる</a:t>
            </a:r>
            <a:r>
              <a:rPr kumimoji="1"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miro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などのツールは有効だった。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Slack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だと埋もれやすい事があり、可視化できるツールとの使い分けが重要。　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71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0254" y="1453010"/>
            <a:ext cx="7613091" cy="28575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08F066B9-FB51-EC44-8C1B-F05A56B6C5C5}"/>
              </a:ext>
            </a:extLst>
          </p:cNvPr>
          <p:cNvSpPr txBox="1"/>
          <p:nvPr/>
        </p:nvSpPr>
        <p:spPr>
          <a:xfrm>
            <a:off x="685800" y="804496"/>
            <a:ext cx="7968741" cy="599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ja-JP" alt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非同期コミュニケーション</a:t>
            </a:r>
            <a:endParaRPr lang="en-US" sz="3600" b="1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1609C7-EA94-C5F0-3ED3-533D88843852}"/>
              </a:ext>
            </a:extLst>
          </p:cNvPr>
          <p:cNvSpPr txBox="1"/>
          <p:nvPr/>
        </p:nvSpPr>
        <p:spPr>
          <a:xfrm>
            <a:off x="960502" y="1600200"/>
            <a:ext cx="8454559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【</a:t>
            </a:r>
            <a:r>
              <a:rPr kumimoji="1" lang="ja-JP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課題</a:t>
            </a:r>
            <a:r>
              <a:rPr kumimoji="1"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】</a:t>
            </a:r>
          </a:p>
          <a:p>
            <a:endParaRPr kumimoji="1" lang="en-US" altLang="ja-JP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ツール（特に</a:t>
            </a:r>
            <a:r>
              <a:rPr kumimoji="1"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Notion</a:t>
            </a:r>
            <a:r>
              <a:rPr kumimoji="1" lang="ja-JP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）の理解度不足</a:t>
            </a:r>
            <a:endParaRPr kumimoji="1" lang="en-US" altLang="ja-JP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Slack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と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Notion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の使い分けが曖昧なところがあった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Notion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にノウハウを溜められたらよかった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一人一人が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Notion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でプロジェクトを管理するまで至らなかった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時間が無いときは</a:t>
            </a:r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Notion</a:t>
            </a: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の更新ができないことが続いた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ja-JP" altLang="en-US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⇒事前にツールは学んでおく方が良さそう（スタートしてからだとキツイ）</a:t>
            </a:r>
            <a:endParaRPr kumimoji="1" lang="en-US" altLang="ja-JP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ja-JP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定期</a:t>
            </a:r>
            <a:r>
              <a:rPr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MTG</a:t>
            </a:r>
            <a:r>
              <a:rPr lang="ja-JP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が無いからこそ、進捗状況確認のルールが必要</a:t>
            </a:r>
            <a:endParaRPr lang="en-US" altLang="ja-JP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ルールを作っておかないと、相手からの申告待ちになってしまう</a:t>
            </a:r>
            <a:endParaRPr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テキスト入力など、非同期だからこそ増えてしまう作業をどう効率化するか</a:t>
            </a:r>
            <a:endParaRPr kumimoji="1" lang="en-US" altLang="ja-JP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スラック等に要する時間が増えてしまう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「手軽さ」という点は、なかなか追及するのが難しかった</a:t>
            </a:r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36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D7DBD03-FECA-4F40-5B57-B9C9120BAD36}"/>
              </a:ext>
            </a:extLst>
          </p:cNvPr>
          <p:cNvSpPr txBox="1"/>
          <p:nvPr/>
        </p:nvSpPr>
        <p:spPr>
          <a:xfrm>
            <a:off x="3810000" y="2967335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/>
              <a:t>Fin.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88199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7470" y="1452755"/>
            <a:ext cx="7613091" cy="28575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DE25879C-18F7-7A09-AC02-246E7966CCFF}"/>
              </a:ext>
            </a:extLst>
          </p:cNvPr>
          <p:cNvSpPr txBox="1"/>
          <p:nvPr/>
        </p:nvSpPr>
        <p:spPr>
          <a:xfrm>
            <a:off x="3644985" y="804496"/>
            <a:ext cx="5009556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ja-JP" alt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開発にかける想い</a:t>
            </a:r>
            <a:endParaRPr lang="en-US" sz="3600" b="1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46E5C7FF-33B0-23ED-3592-33A5427115BA}"/>
              </a:ext>
            </a:extLst>
          </p:cNvPr>
          <p:cNvSpPr txBox="1"/>
          <p:nvPr/>
        </p:nvSpPr>
        <p:spPr>
          <a:xfrm>
            <a:off x="1079924" y="6096030"/>
            <a:ext cx="2172704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Hirose Nozomi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AF7D960D-7AC8-F74E-D6FD-D546108104E5}"/>
              </a:ext>
            </a:extLst>
          </p:cNvPr>
          <p:cNvSpPr txBox="1"/>
          <p:nvPr/>
        </p:nvSpPr>
        <p:spPr>
          <a:xfrm>
            <a:off x="3792666" y="6096030"/>
            <a:ext cx="2172704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Kohana Mitsuhiro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CC58708D-A5EB-D0AA-C964-B3AFD7740A99}"/>
              </a:ext>
            </a:extLst>
          </p:cNvPr>
          <p:cNvSpPr txBox="1"/>
          <p:nvPr/>
        </p:nvSpPr>
        <p:spPr>
          <a:xfrm>
            <a:off x="6479670" y="6096030"/>
            <a:ext cx="2172704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Nishimura Satomi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DEDFFD6-AB13-9138-63EF-950785E4C4ED}"/>
              </a:ext>
            </a:extLst>
          </p:cNvPr>
          <p:cNvSpPr txBox="1"/>
          <p:nvPr/>
        </p:nvSpPr>
        <p:spPr>
          <a:xfrm>
            <a:off x="1071529" y="1779853"/>
            <a:ext cx="7604054" cy="187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sz="3200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全員子育てに奮闘中</a:t>
            </a:r>
            <a:endParaRPr lang="en-US" altLang="ja-JP" sz="3200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ja-JP" altLang="en-US" sz="3200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だからこそ、子育て層の課題を解決するプロダクトを作りたい！</a:t>
            </a:r>
            <a:endParaRPr lang="en-US" sz="3200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pic>
        <p:nvPicPr>
          <p:cNvPr id="4" name="Picture 6" descr="Nishimura Satomi-3さんのプロフィール写真">
            <a:extLst>
              <a:ext uri="{FF2B5EF4-FFF2-40B4-BE49-F238E27FC236}">
                <a16:creationId xmlns:a16="http://schemas.microsoft.com/office/drawing/2014/main" id="{BB37C7C7-04BD-1620-F8D6-D8A01CA9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370" y="4094458"/>
            <a:ext cx="1749507" cy="17495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ohana Mitsuhiro-3さんのプロフィール写真">
            <a:extLst>
              <a:ext uri="{FF2B5EF4-FFF2-40B4-BE49-F238E27FC236}">
                <a16:creationId xmlns:a16="http://schemas.microsoft.com/office/drawing/2014/main" id="{A03E3597-F348-E5B1-22F4-EBF65B0C2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69" y="4109845"/>
            <a:ext cx="1734120" cy="17341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irose Nozomi-3さんのプロフィール写真">
            <a:extLst>
              <a:ext uri="{FF2B5EF4-FFF2-40B4-BE49-F238E27FC236}">
                <a16:creationId xmlns:a16="http://schemas.microsoft.com/office/drawing/2014/main" id="{8B6A47BD-22D8-2104-975A-3386C5E7C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393" y="4094458"/>
            <a:ext cx="1734120" cy="17341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55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7470" y="1452755"/>
            <a:ext cx="7613091" cy="2857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A332E36-D092-EAF4-1992-3CF57EDF6571}"/>
              </a:ext>
            </a:extLst>
          </p:cNvPr>
          <p:cNvSpPr txBox="1"/>
          <p:nvPr/>
        </p:nvSpPr>
        <p:spPr>
          <a:xfrm>
            <a:off x="1071529" y="1779853"/>
            <a:ext cx="7604054" cy="190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ペルソナは、具体的にするために最近出産した班員を設定</a:t>
            </a:r>
            <a:r>
              <a:rPr lang="ja-JP" altLang="en-US" sz="1000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（個人情報に当たるため一部変えてます）</a:t>
            </a:r>
            <a:endParaRPr lang="en-US" altLang="ja-JP" sz="1000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基本情報：子ども</a:t>
            </a:r>
            <a:r>
              <a:rPr lang="en-US" altLang="ja-JP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0</a:t>
            </a: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歳／共働き／携帯で情報収集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悩みとゴール：子どもが生まれて家が手狭になってきている／育休中で来年度フルタイムで復帰／</a:t>
            </a:r>
            <a:r>
              <a:rPr lang="ja-JP" altLang="en-US" b="1" u="sng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会社に通える範囲で保育園に預けやすいエリアに引っ越したい</a:t>
            </a:r>
            <a:endParaRPr lang="en-US" altLang="ja-JP" b="1" u="sng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03A4154-DF3B-7099-BF47-E8E2C090406B}"/>
              </a:ext>
            </a:extLst>
          </p:cNvPr>
          <p:cNvSpPr txBox="1"/>
          <p:nvPr/>
        </p:nvSpPr>
        <p:spPr>
          <a:xfrm>
            <a:off x="3644985" y="804496"/>
            <a:ext cx="5009556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Persona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1520CAA-1C62-4F6F-D77F-B16E905E84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92" r="50657" b="48047"/>
          <a:stretch/>
        </p:blipFill>
        <p:spPr>
          <a:xfrm>
            <a:off x="2667000" y="4033257"/>
            <a:ext cx="4728214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9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1DB8F2-88F4-F193-27EB-071A11A69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" y="0"/>
            <a:ext cx="958235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5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0254" y="1453010"/>
            <a:ext cx="7613091" cy="28575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6E533F87-ED9D-2B8F-72F3-8B982EFBE737}"/>
              </a:ext>
            </a:extLst>
          </p:cNvPr>
          <p:cNvSpPr txBox="1"/>
          <p:nvPr/>
        </p:nvSpPr>
        <p:spPr>
          <a:xfrm>
            <a:off x="1071529" y="1779853"/>
            <a:ext cx="7604054" cy="383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「</a:t>
            </a:r>
            <a:r>
              <a:rPr lang="ja-JP" altLang="en-US" b="1" u="sng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会社に通える範囲で保育園に預けやすいエリアに引っ越したい</a:t>
            </a: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」にフォーカスしてカスタマージャーニーを作成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物件検索時に既存のサービスを使う中でペルソナが不満に思うところを抽出し、それを解決するサービスを作る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出てきた不満はざっくりとこんな感じ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有名な物件サイトで探してみたけど、子育て関連の情報（</a:t>
            </a:r>
            <a:r>
              <a:rPr lang="ja-JP" altLang="en-US" b="1" u="sng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周辺の保育園、子育てしやすい環境か</a:t>
            </a: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、など）は別で調べないといけない</a:t>
            </a:r>
            <a:r>
              <a:rPr lang="en-US" altLang="ja-JP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…</a:t>
            </a:r>
          </a:p>
          <a:p>
            <a:pPr marL="742950" lvl="1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物件は夫婦で決めるもの。</a:t>
            </a:r>
            <a:r>
              <a:rPr lang="ja-JP" altLang="en-US" b="1" u="sng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夫婦でもっと簡単に情報共有</a:t>
            </a: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できたらいいのに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D455370-B040-C9B3-B4D5-C6E56FD1074B}"/>
              </a:ext>
            </a:extLst>
          </p:cNvPr>
          <p:cNvSpPr txBox="1"/>
          <p:nvPr/>
        </p:nvSpPr>
        <p:spPr>
          <a:xfrm>
            <a:off x="3644985" y="804496"/>
            <a:ext cx="5009556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ja-JP" alt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カスタマージャーニー</a:t>
            </a:r>
            <a:endParaRPr lang="en-US" sz="3600" b="1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C690518-47AA-C555-09FE-A2E37EE4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9" y="0"/>
            <a:ext cx="951254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2533" y="670647"/>
            <a:ext cx="3562350" cy="24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altLang="ja-JP" sz="1408" spc="154" dirty="0">
                <a:solidFill>
                  <a:srgbClr val="FF672D"/>
                </a:solidFill>
                <a:latin typeface="Montserrat Light"/>
              </a:rPr>
              <a:t>Link Up</a:t>
            </a:r>
            <a:endParaRPr lang="en-US" sz="1408" spc="154" dirty="0">
              <a:solidFill>
                <a:srgbClr val="FF672D"/>
              </a:solidFill>
              <a:latin typeface="Montserrat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0254" y="1453010"/>
            <a:ext cx="7613091" cy="28575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EA160C75-D7EF-D511-9F87-05CE68331841}"/>
              </a:ext>
            </a:extLst>
          </p:cNvPr>
          <p:cNvSpPr txBox="1"/>
          <p:nvPr/>
        </p:nvSpPr>
        <p:spPr>
          <a:xfrm>
            <a:off x="4114800" y="1779853"/>
            <a:ext cx="4560783" cy="5113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カスタマージャーニーから考える理想のアプリ像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  <a:hlinkClick r:id="rId4"/>
              </a:rPr>
              <a:t>理想のアプリ</a:t>
            </a:r>
            <a:r>
              <a:rPr lang="en-US" altLang="ja-JP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  <a:hlinkClick r:id="rId4"/>
              </a:rPr>
              <a:t>URL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アプリでできること：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保育園入園決定率が表示されるからエリアを選びやすい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物件周辺の保育園や子育て施設が一目でわかる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お気に入り機能で楽々リストアップ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お気に入りの物件に対して夫婦でコメントし合える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コメントが来たら通知が来るからタイムリーにやりとりできる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742950" lvl="1" indent="-285750">
              <a:lnSpc>
                <a:spcPts val="2535"/>
              </a:lnSpc>
              <a:buFont typeface="Arial" panose="020B0604020202020204" pitchFamily="34" charset="0"/>
              <a:buChar char="•"/>
            </a:pPr>
            <a:r>
              <a:rPr lang="ja-JP" altLang="en-US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お役立ち記事が豊富で物件選びのコツがわかる</a:t>
            </a: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lvl="1">
              <a:lnSpc>
                <a:spcPts val="2535"/>
              </a:lnSpc>
            </a:pPr>
            <a:endParaRPr lang="en-US" altLang="ja-JP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23EF136-FF60-02F9-864D-F458CB3EAB42}"/>
              </a:ext>
            </a:extLst>
          </p:cNvPr>
          <p:cNvSpPr txBox="1"/>
          <p:nvPr/>
        </p:nvSpPr>
        <p:spPr>
          <a:xfrm>
            <a:off x="3644985" y="804496"/>
            <a:ext cx="5009556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860"/>
              </a:lnSpc>
            </a:pPr>
            <a:r>
              <a:rPr lang="ja-JP" altLang="en-US" sz="3600" b="1" spc="72" dirty="0">
                <a:solidFill>
                  <a:srgbClr val="FF672D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理想のアプリ</a:t>
            </a:r>
            <a:endParaRPr lang="en-US" sz="3600" b="1" spc="72" dirty="0">
              <a:solidFill>
                <a:srgbClr val="FF672D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pic>
        <p:nvPicPr>
          <p:cNvPr id="8" name="図 7" descr="アプリケーション, マップ&#10;&#10;自動的に生成された説明">
            <a:extLst>
              <a:ext uri="{FF2B5EF4-FFF2-40B4-BE49-F238E27FC236}">
                <a16:creationId xmlns:a16="http://schemas.microsoft.com/office/drawing/2014/main" id="{0FC49F60-02A6-FF30-CE5D-173D77AAC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26" y="1779853"/>
            <a:ext cx="2480879" cy="53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35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">
            <a:extLst>
              <a:ext uri="{FF2B5EF4-FFF2-40B4-BE49-F238E27FC236}">
                <a16:creationId xmlns:a16="http://schemas.microsoft.com/office/drawing/2014/main" id="{DA00A7BA-DC08-D856-B189-CD6D1ADCF73F}"/>
              </a:ext>
            </a:extLst>
          </p:cNvPr>
          <p:cNvSpPr txBox="1"/>
          <p:nvPr/>
        </p:nvSpPr>
        <p:spPr>
          <a:xfrm>
            <a:off x="292210" y="284316"/>
            <a:ext cx="9308990" cy="1294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ja-JP" altLang="en-US" sz="2400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参考：配色はペルソナや実装難易度を考慮し、複数案作って検討</a:t>
            </a:r>
            <a:endParaRPr lang="en-US" altLang="ja-JP" sz="2400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ja-JP" sz="2400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B9E0A35-1B92-F438-28E3-BFC276C8E0AB}"/>
              </a:ext>
            </a:extLst>
          </p:cNvPr>
          <p:cNvSpPr txBox="1"/>
          <p:nvPr/>
        </p:nvSpPr>
        <p:spPr>
          <a:xfrm>
            <a:off x="7566689" y="1533436"/>
            <a:ext cx="18288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/>
              <a:t>夫婦ともに利用すること・親しみやすさを付加してオレンジをベースカラーに</a:t>
            </a:r>
          </a:p>
        </p:txBody>
      </p:sp>
      <p:pic>
        <p:nvPicPr>
          <p:cNvPr id="21" name="図 20" descr="アプリケーション, マップ&#10;&#10;自動的に生成された説明">
            <a:extLst>
              <a:ext uri="{FF2B5EF4-FFF2-40B4-BE49-F238E27FC236}">
                <a16:creationId xmlns:a16="http://schemas.microsoft.com/office/drawing/2014/main" id="{A175DD40-BD13-950C-1B98-1CCECA7F3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209800"/>
            <a:ext cx="1828800" cy="3957711"/>
          </a:xfrm>
          <a:prstGeom prst="rect">
            <a:avLst/>
          </a:prstGeom>
        </p:spPr>
      </p:pic>
      <p:sp>
        <p:nvSpPr>
          <p:cNvPr id="23" name="矢印: 右 22">
            <a:extLst>
              <a:ext uri="{FF2B5EF4-FFF2-40B4-BE49-F238E27FC236}">
                <a16:creationId xmlns:a16="http://schemas.microsoft.com/office/drawing/2014/main" id="{1A4DCE63-1B0C-EAF2-8EF3-DE5844E10012}"/>
              </a:ext>
            </a:extLst>
          </p:cNvPr>
          <p:cNvSpPr/>
          <p:nvPr/>
        </p:nvSpPr>
        <p:spPr>
          <a:xfrm>
            <a:off x="6869910" y="3399073"/>
            <a:ext cx="696779" cy="1219200"/>
          </a:xfrm>
          <a:prstGeom prst="rightArrow">
            <a:avLst/>
          </a:prstGeom>
          <a:solidFill>
            <a:srgbClr val="FF6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84FA9E4D-CA68-9C7E-50E7-7E24450AF274}"/>
              </a:ext>
            </a:extLst>
          </p:cNvPr>
          <p:cNvGrpSpPr/>
          <p:nvPr/>
        </p:nvGrpSpPr>
        <p:grpSpPr>
          <a:xfrm>
            <a:off x="228600" y="1143000"/>
            <a:ext cx="6934200" cy="5410200"/>
            <a:chOff x="20938" y="1143000"/>
            <a:chExt cx="7418194" cy="5787822"/>
          </a:xfrm>
        </p:grpSpPr>
        <p:pic>
          <p:nvPicPr>
            <p:cNvPr id="27" name="図 26" descr="グラフィカル ユーザー インターフェイス, グラフ&#10;&#10;中程度の精度で自動的に生成された説明">
              <a:extLst>
                <a:ext uri="{FF2B5EF4-FFF2-40B4-BE49-F238E27FC236}">
                  <a16:creationId xmlns:a16="http://schemas.microsoft.com/office/drawing/2014/main" id="{9E905C58-BD33-B0D0-711D-45B5C5B67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5" y="1494660"/>
              <a:ext cx="2113981" cy="543616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4E64663A-EAF2-9620-5515-49DFA9715873}"/>
                </a:ext>
              </a:extLst>
            </p:cNvPr>
            <p:cNvSpPr txBox="1"/>
            <p:nvPr/>
          </p:nvSpPr>
          <p:spPr>
            <a:xfrm>
              <a:off x="20938" y="1143000"/>
              <a:ext cx="2402059" cy="279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100" dirty="0" err="1"/>
                <a:t>Streamlit</a:t>
              </a:r>
              <a:r>
                <a:rPr lang="ja-JP" altLang="en-US" sz="1100" dirty="0"/>
                <a:t>で組みやすいシンプル案</a:t>
              </a:r>
            </a:p>
          </p:txBody>
        </p:sp>
        <p:pic>
          <p:nvPicPr>
            <p:cNvPr id="29" name="図 28" descr="グラフィカル ユーザー インターフェイス&#10;&#10;低い精度で自動的に生成された説明">
              <a:extLst>
                <a:ext uri="{FF2B5EF4-FFF2-40B4-BE49-F238E27FC236}">
                  <a16:creationId xmlns:a16="http://schemas.microsoft.com/office/drawing/2014/main" id="{EE28FDEB-E985-B089-5126-7DF11372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997" y="1494660"/>
              <a:ext cx="2113981" cy="543616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2A22AAC-57B2-0DFC-FFDF-5F9D27DC402B}"/>
                </a:ext>
              </a:extLst>
            </p:cNvPr>
            <p:cNvSpPr txBox="1"/>
            <p:nvPr/>
          </p:nvSpPr>
          <p:spPr>
            <a:xfrm>
              <a:off x="2414943" y="1143000"/>
              <a:ext cx="2394005" cy="279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100" dirty="0"/>
                <a:t>女性らしい優しいカラーリング案</a:t>
              </a:r>
            </a:p>
          </p:txBody>
        </p:sp>
        <p:pic>
          <p:nvPicPr>
            <p:cNvPr id="31" name="図 30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CC0D8015-D5C5-24B2-88A3-2416A1E08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40" y="1494660"/>
              <a:ext cx="2113981" cy="543616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00993BB-50B0-7B20-FB01-56DF06CFEBC8}"/>
                </a:ext>
              </a:extLst>
            </p:cNvPr>
            <p:cNvSpPr txBox="1"/>
            <p:nvPr/>
          </p:nvSpPr>
          <p:spPr>
            <a:xfrm>
              <a:off x="4808948" y="1143000"/>
              <a:ext cx="2630184" cy="281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100" dirty="0"/>
                <a:t>夫婦ともに利用することを意識した案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30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">
            <a:extLst>
              <a:ext uri="{FF2B5EF4-FFF2-40B4-BE49-F238E27FC236}">
                <a16:creationId xmlns:a16="http://schemas.microsoft.com/office/drawing/2014/main" id="{6DEDFFD6-AB13-9138-63EF-950785E4C4ED}"/>
              </a:ext>
            </a:extLst>
          </p:cNvPr>
          <p:cNvSpPr txBox="1"/>
          <p:nvPr/>
        </p:nvSpPr>
        <p:spPr>
          <a:xfrm>
            <a:off x="1071529" y="1828800"/>
            <a:ext cx="7604054" cy="379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sz="3200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機能リッチなアプリの開発には</a:t>
            </a:r>
            <a:endParaRPr lang="en-US" altLang="ja-JP" sz="3200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ja-JP" altLang="en-US" sz="3200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多額な費用と時間がかかる！ので</a:t>
            </a:r>
            <a:endParaRPr lang="en-US" altLang="ja-JP" sz="3200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ja-JP" altLang="en-US" sz="3200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ニーズがあるかの見極めが重要。</a:t>
            </a:r>
            <a:endParaRPr lang="en-US" altLang="ja-JP" sz="3200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endParaRPr lang="en-US" altLang="ja-JP" sz="3200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ja-JP" altLang="en-US" sz="3200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まずは</a:t>
            </a:r>
            <a:r>
              <a:rPr lang="en-US" altLang="ja-JP" sz="3200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MVP</a:t>
            </a:r>
            <a:r>
              <a:rPr lang="ja-JP" altLang="en-US" sz="3200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を定め、</a:t>
            </a:r>
            <a:endParaRPr lang="en-US" altLang="ja-JP" sz="3200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ja-JP" altLang="en-US" sz="3200" spc="72" dirty="0">
                <a:solidFill>
                  <a:schemeClr val="tx1">
                    <a:lumMod val="85000"/>
                    <a:lumOff val="15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Arial" panose="020B0604020202020204" pitchFamily="34" charset="0"/>
              </a:rPr>
              <a:t>ニーズ検証したうえで拡張していく</a:t>
            </a:r>
            <a:endParaRPr lang="en-US" sz="3200" spc="72" dirty="0">
              <a:solidFill>
                <a:schemeClr val="tx1">
                  <a:lumMod val="85000"/>
                  <a:lumOff val="15000"/>
                </a:schemeClr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15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1378</Words>
  <Application>Microsoft Office PowerPoint</Application>
  <PresentationFormat>ユーザー設定</PresentationFormat>
  <Paragraphs>200</Paragraphs>
  <Slides>19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游ゴシック Medium</vt:lpstr>
      <vt:lpstr>Calibri</vt:lpstr>
      <vt:lpstr>Montserrat Light</vt:lpstr>
      <vt:lpstr>Wingdings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&amp; White Minimal Modern Simple Marketing Proposal Presentation</dc:title>
  <dc:creator>Nozomi Hirose</dc:creator>
  <cp:lastModifiedBy>西村 理美</cp:lastModifiedBy>
  <cp:revision>22</cp:revision>
  <dcterms:created xsi:type="dcterms:W3CDTF">2006-08-16T00:00:00Z</dcterms:created>
  <dcterms:modified xsi:type="dcterms:W3CDTF">2023-04-15T12:33:57Z</dcterms:modified>
  <dc:identifier>DAFexDy5fsw</dc:identifier>
</cp:coreProperties>
</file>